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56"/>
  </p:notesMasterIdLst>
  <p:sldIdLst>
    <p:sldId id="257" r:id="rId4"/>
    <p:sldId id="258" r:id="rId5"/>
    <p:sldId id="261" r:id="rId6"/>
    <p:sldId id="260" r:id="rId7"/>
    <p:sldId id="262" r:id="rId8"/>
    <p:sldId id="263" r:id="rId9"/>
    <p:sldId id="358" r:id="rId10"/>
    <p:sldId id="359" r:id="rId11"/>
    <p:sldId id="360" r:id="rId12"/>
    <p:sldId id="361" r:id="rId13"/>
    <p:sldId id="363" r:id="rId14"/>
    <p:sldId id="365" r:id="rId15"/>
    <p:sldId id="272" r:id="rId16"/>
    <p:sldId id="273" r:id="rId17"/>
    <p:sldId id="368" r:id="rId18"/>
    <p:sldId id="266" r:id="rId19"/>
    <p:sldId id="267" r:id="rId20"/>
    <p:sldId id="268" r:id="rId21"/>
    <p:sldId id="301" r:id="rId22"/>
    <p:sldId id="302" r:id="rId23"/>
    <p:sldId id="303" r:id="rId24"/>
    <p:sldId id="278" r:id="rId25"/>
    <p:sldId id="279" r:id="rId26"/>
    <p:sldId id="271" r:id="rId27"/>
    <p:sldId id="280" r:id="rId28"/>
    <p:sldId id="289" r:id="rId29"/>
    <p:sldId id="291" r:id="rId30"/>
    <p:sldId id="292" r:id="rId31"/>
    <p:sldId id="342" r:id="rId32"/>
    <p:sldId id="293" r:id="rId33"/>
    <p:sldId id="281" r:id="rId34"/>
    <p:sldId id="283" r:id="rId35"/>
    <p:sldId id="310" r:id="rId36"/>
    <p:sldId id="351" r:id="rId37"/>
    <p:sldId id="305" r:id="rId38"/>
    <p:sldId id="306" r:id="rId39"/>
    <p:sldId id="307" r:id="rId40"/>
    <p:sldId id="332" r:id="rId41"/>
    <p:sldId id="343" r:id="rId42"/>
    <p:sldId id="350" r:id="rId43"/>
    <p:sldId id="344" r:id="rId44"/>
    <p:sldId id="345" r:id="rId45"/>
    <p:sldId id="366" r:id="rId46"/>
    <p:sldId id="346" r:id="rId47"/>
    <p:sldId id="347" r:id="rId48"/>
    <p:sldId id="348" r:id="rId49"/>
    <p:sldId id="349" r:id="rId50"/>
    <p:sldId id="367" r:id="rId51"/>
    <p:sldId id="352" r:id="rId52"/>
    <p:sldId id="356" r:id="rId53"/>
    <p:sldId id="357" r:id="rId54"/>
    <p:sldId id="265" r:id="rId5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66FF"/>
    <a:srgbClr val="3399FF"/>
    <a:srgbClr val="CC0099"/>
    <a:srgbClr val="FFFF66"/>
    <a:srgbClr val="FFFFFF"/>
    <a:srgbClr val="66FF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219" autoAdjust="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781C8-5903-4359-927E-71B91840AA8F}" type="datetimeFigureOut">
              <a:rPr lang="es-AR" smtClean="0"/>
              <a:pPr/>
              <a:t>04/11/2010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A3933-6D81-42C2-93EE-F79CDF586E12}"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21B8F-BA28-4CE0-8BE1-06E21A206BA6}" type="slidenum">
              <a:rPr lang="es-ES_tradnl"/>
              <a:pPr/>
              <a:t>8</a:t>
            </a:fld>
            <a:endParaRPr lang="es-ES_tradnl"/>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sz="1600"/>
              <a:t>In this moment in situ and satellite observations are been collected in the Río de la Plata estuary. 2 fixed stations were deployed in the points shown as red dots in the lower figure; they measure pressure (for waves), temperature, salinity, fluoride and turbidity</a:t>
            </a:r>
          </a:p>
          <a:p>
            <a:r>
              <a:rPr lang="en-US" sz="1600"/>
              <a:t>Data are collected every two to three months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65D69-5052-4D39-B7DF-05CCA0246A0C}" type="slidenum">
              <a:rPr lang="en-US"/>
              <a:pPr/>
              <a:t>21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Upper level</a:t>
            </a:r>
            <a:r>
              <a:rPr lang="en-GB" baseline="0" dirty="0" smtClean="0"/>
              <a:t> c</a:t>
            </a:r>
            <a:r>
              <a:rPr lang="en-GB" dirty="0" smtClean="0"/>
              <a:t>ut</a:t>
            </a:r>
            <a:r>
              <a:rPr lang="en-GB" baseline="0" dirty="0" smtClean="0"/>
              <a:t> off lows affect the continental sector of southern South America with a annual average frequency of 18 events.  The main contribution of COLs to the seasonal precipitation occurs in northern Chile (up to 80%) and central-western Argentina during the cold season.  In this season about the 30% of the precipitation corresponds to extreme events (above 75th percentile).</a:t>
            </a:r>
            <a:endParaRPr lang="en-GB" dirty="0"/>
          </a:p>
        </p:txBody>
      </p:sp>
      <p:sp>
        <p:nvSpPr>
          <p:cNvPr id="4" name="3 Marcador de número de diapositiva"/>
          <p:cNvSpPr>
            <a:spLocks noGrp="1"/>
          </p:cNvSpPr>
          <p:nvPr>
            <p:ph type="sldNum" sz="quarter" idx="10"/>
          </p:nvPr>
        </p:nvSpPr>
        <p:spPr/>
        <p:txBody>
          <a:bodyPr/>
          <a:lstStyle/>
          <a:p>
            <a:fld id="{9A2FAD69-7ABE-4F2F-B8C9-64A4E0B276D9}" type="slidenum">
              <a:rPr lang="en-GB" smtClean="0"/>
              <a:pPr/>
              <a:t>23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B99BA-D495-420D-80DC-EC0E137F9F9F}" type="slidenum">
              <a:rPr lang="es-AR"/>
              <a:pPr/>
              <a:t>25</a:t>
            </a:fld>
            <a:endParaRPr lang="es-AR"/>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Taylor diagrams for percentile 75 of maximum and percentile 25 of minimum temperature (TX and TN) for DJF and JJA respectively. These diagrams are used to quantify and visualize the overall correspondence between CLARIS FP6 simulations </a:t>
            </a:r>
            <a:r>
              <a:rPr lang="en-US" b="1"/>
              <a:t>(L: LMDZ, P: PROMES, Rc: RCA3, Re: REMO, E: ensemble mean)</a:t>
            </a:r>
            <a:r>
              <a:rPr lang="en-US"/>
              <a:t> and observational climatologies (</a:t>
            </a:r>
            <a:r>
              <a:rPr lang="en-US" b="1"/>
              <a:t>REF</a:t>
            </a:r>
            <a:r>
              <a:rPr lang="en-US"/>
              <a:t>: Tencer et al 2010). Each model performance relative to the reference climatology is visualized by a point on the plot. Each point gives information on three basic statistics: correlation coefficient between modeled and observed data, standard deviation of simulated data, and RMS difference between simulations and the reference data.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t>Change in the risk of a daily precipitation extreme event for 2080-2099 simulated by RCA3 driven by ECHAM5-OM. </a:t>
            </a:r>
            <a:r>
              <a:rPr lang="en-US"/>
              <a:t>The future likelihood of occurrence of extreme precipitation is defined as the fraction of total wet days exceeding the 95th percentile of the present climate distribution. Areas in blue (values in the range 2-3) indicate that </a:t>
            </a:r>
            <a:r>
              <a:rPr lang="en-US">
                <a:solidFill>
                  <a:schemeClr val="bg1"/>
                </a:solidFill>
              </a:rPr>
              <a:t>the likelihood of occurrence of days with extreme rainfall increases by a factor of 2-3 during 2070-2099</a:t>
            </a:r>
            <a:r>
              <a:rPr lang="en-US"/>
              <a:t>.</a:t>
            </a:r>
          </a:p>
          <a:p>
            <a:r>
              <a:rPr lang="es-AR"/>
              <a:t>Collaboration with Rossby Centre, SMHI, Sweden.</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figure shows the product of </a:t>
            </a:r>
            <a:r>
              <a:rPr lang="en-US" dirty="0" err="1" smtClean="0"/>
              <a:t>evapotranspiration</a:t>
            </a:r>
            <a:r>
              <a:rPr lang="en-US" dirty="0" smtClean="0"/>
              <a:t> “coupling strength” and standard deviation of </a:t>
            </a:r>
            <a:r>
              <a:rPr lang="en-US" dirty="0" err="1" smtClean="0"/>
              <a:t>evapotranspiration</a:t>
            </a:r>
            <a:r>
              <a:rPr lang="en-US" dirty="0" smtClean="0"/>
              <a:t>. </a:t>
            </a:r>
            <a:r>
              <a:rPr lang="en-US" dirty="0" err="1" smtClean="0"/>
              <a:t>Evapotranspiration</a:t>
            </a:r>
            <a:r>
              <a:rPr lang="en-US" dirty="0" smtClean="0"/>
              <a:t> rates are sensitive to soil moisture in dry climates but not in wet climates where it is partially controlled by atmospheric demand. However, a strong coupling with precipitation benefits from high atmospheric moisture variability as found in wet climates but not in dry climates. In consequence, in transition zones between wet and dry conditions (like southern La Plata Basin), where </a:t>
            </a:r>
            <a:r>
              <a:rPr lang="en-US" dirty="0" err="1" smtClean="0"/>
              <a:t>evapotranspiration</a:t>
            </a:r>
            <a:r>
              <a:rPr lang="en-US" dirty="0" smtClean="0"/>
              <a:t> variations are suitably high but are still sensitive to soil moisture, the land states would tend to have relatively strong impacts on precipitation.</a:t>
            </a:r>
          </a:p>
          <a:p>
            <a:endParaRPr lang="en-US" dirty="0"/>
          </a:p>
        </p:txBody>
      </p:sp>
      <p:sp>
        <p:nvSpPr>
          <p:cNvPr id="4" name="3 Marcador de número de diapositiva"/>
          <p:cNvSpPr>
            <a:spLocks noGrp="1"/>
          </p:cNvSpPr>
          <p:nvPr>
            <p:ph type="sldNum" sz="quarter" idx="10"/>
          </p:nvPr>
        </p:nvSpPr>
        <p:spPr/>
        <p:txBody>
          <a:bodyPr/>
          <a:lstStyle/>
          <a:p>
            <a:fld id="{89EA3933-6D81-42C2-93EE-F79CDF586E12}"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smtClean="0"/>
              <a:t>Más</a:t>
            </a:r>
            <a:r>
              <a:rPr lang="en-US" baseline="0" dirty="0" smtClean="0"/>
              <a:t> info a </a:t>
            </a:r>
            <a:r>
              <a:rPr lang="en-US" baseline="0" dirty="0" err="1" smtClean="0"/>
              <a:t>partir</a:t>
            </a:r>
            <a:r>
              <a:rPr lang="en-US" baseline="0" dirty="0" smtClean="0"/>
              <a:t> del </a:t>
            </a:r>
            <a:r>
              <a:rPr lang="en-US" baseline="0" dirty="0" err="1" smtClean="0"/>
              <a:t>resumen</a:t>
            </a:r>
            <a:r>
              <a:rPr lang="en-US" baseline="0" dirty="0" smtClean="0"/>
              <a:t> del </a:t>
            </a:r>
            <a:r>
              <a:rPr lang="en-US" baseline="0" dirty="0" err="1" smtClean="0"/>
              <a:t>proyecto</a:t>
            </a:r>
            <a:r>
              <a:rPr lang="en-US" baseline="0" dirty="0" smtClean="0"/>
              <a:t>: </a:t>
            </a:r>
            <a:r>
              <a:rPr lang="en-US" sz="1200" kern="1200" dirty="0" smtClean="0">
                <a:solidFill>
                  <a:schemeClr val="tx1"/>
                </a:solidFill>
                <a:latin typeface="+mn-lt"/>
                <a:ea typeface="+mn-ea"/>
                <a:cs typeface="+mn-cs"/>
              </a:rPr>
              <a:t> Accordingly, the focus is to study the interaction between </a:t>
            </a:r>
            <a:r>
              <a:rPr lang="en-US" sz="1200" kern="1200" dirty="0" err="1" smtClean="0">
                <a:solidFill>
                  <a:schemeClr val="tx1"/>
                </a:solidFill>
                <a:latin typeface="+mn-lt"/>
                <a:ea typeface="+mn-ea"/>
                <a:cs typeface="+mn-cs"/>
              </a:rPr>
              <a:t>intraseasonal</a:t>
            </a:r>
            <a:r>
              <a:rPr lang="en-US" sz="1200" kern="1200" dirty="0" smtClean="0">
                <a:solidFill>
                  <a:schemeClr val="tx1"/>
                </a:solidFill>
                <a:latin typeface="+mn-lt"/>
                <a:ea typeface="+mn-ea"/>
                <a:cs typeface="+mn-cs"/>
              </a:rPr>
              <a:t> oscillations and the synoptic scale, both in summer and winter, to explore soil moisture variability, the hydrological cycle and how they affect regional circulation patterns and finally to study how synoptic waves activity and soil conditions modulate </a:t>
            </a:r>
            <a:r>
              <a:rPr lang="en-US" sz="1200" kern="1200" dirty="0" err="1" smtClean="0">
                <a:solidFill>
                  <a:schemeClr val="tx1"/>
                </a:solidFill>
                <a:latin typeface="+mn-lt"/>
                <a:ea typeface="+mn-ea"/>
                <a:cs typeface="+mn-cs"/>
              </a:rPr>
              <a:t>intraseasonal</a:t>
            </a:r>
            <a:r>
              <a:rPr lang="en-US" sz="1200" kern="1200" dirty="0" smtClean="0">
                <a:solidFill>
                  <a:schemeClr val="tx1"/>
                </a:solidFill>
                <a:latin typeface="+mn-lt"/>
                <a:ea typeface="+mn-ea"/>
                <a:cs typeface="+mn-cs"/>
              </a:rPr>
              <a:t> variability over South America. Proposed methodologies are diverse and mostly rely on the use of NCEP reanalysis, Global Land Data Assimilation System which are adequate for performing statistical analyses, composite analysis and case studies. </a:t>
            </a:r>
            <a:endParaRPr lang="en-US" dirty="0"/>
          </a:p>
        </p:txBody>
      </p:sp>
      <p:sp>
        <p:nvSpPr>
          <p:cNvPr id="4" name="3 Marcador de número de diapositiva"/>
          <p:cNvSpPr>
            <a:spLocks noGrp="1"/>
          </p:cNvSpPr>
          <p:nvPr>
            <p:ph type="sldNum" sz="quarter" idx="10"/>
          </p:nvPr>
        </p:nvSpPr>
        <p:spPr/>
        <p:txBody>
          <a:bodyPr/>
          <a:lstStyle/>
          <a:p>
            <a:fld id="{CBD343D8-DC91-4832-9EC1-9B1CC3BDDA26}"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First and middle panels: </a:t>
            </a:r>
            <a:r>
              <a:rPr lang="en-US" sz="1200" kern="1200" dirty="0" smtClean="0">
                <a:solidFill>
                  <a:schemeClr val="tx1"/>
                </a:solidFill>
                <a:latin typeface="+mn-lt"/>
                <a:ea typeface="+mn-ea"/>
                <a:cs typeface="+mn-cs"/>
              </a:rPr>
              <a:t>: Accumulated precipitation differences (in mm) between each experiment and the control run. E1=</a:t>
            </a:r>
            <a:r>
              <a:rPr lang="en-US" sz="1200" kern="1200" baseline="0" dirty="0" smtClean="0">
                <a:solidFill>
                  <a:schemeClr val="tx1"/>
                </a:solidFill>
                <a:latin typeface="+mn-lt"/>
                <a:ea typeface="+mn-ea"/>
                <a:cs typeface="+mn-cs"/>
              </a:rPr>
              <a:t> soil moisture is increased by 50% over all the domain. E3 = soil moisture is reduced by 50% over all the domain</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Last</a:t>
            </a:r>
            <a:r>
              <a:rPr lang="en-GB" sz="1200" kern="1200" baseline="0" dirty="0" smtClean="0">
                <a:solidFill>
                  <a:schemeClr val="tx1"/>
                </a:solidFill>
                <a:latin typeface="+mn-lt"/>
                <a:ea typeface="+mn-ea"/>
                <a:cs typeface="+mn-cs"/>
              </a:rPr>
              <a:t> panel:</a:t>
            </a:r>
            <a:r>
              <a:rPr lang="en-GB" sz="1200" kern="1200" dirty="0" smtClean="0">
                <a:solidFill>
                  <a:schemeClr val="tx1"/>
                </a:solidFill>
                <a:latin typeface="+mn-lt"/>
                <a:ea typeface="+mn-ea"/>
                <a:cs typeface="+mn-cs"/>
              </a:rPr>
              <a:t> Mean 850 </a:t>
            </a:r>
            <a:r>
              <a:rPr lang="en-GB" sz="1200" kern="1200" dirty="0" err="1" smtClean="0">
                <a:solidFill>
                  <a:schemeClr val="tx1"/>
                </a:solidFill>
                <a:latin typeface="+mn-lt"/>
                <a:ea typeface="+mn-ea"/>
                <a:cs typeface="+mn-cs"/>
              </a:rPr>
              <a:t>hPa</a:t>
            </a:r>
            <a:r>
              <a:rPr lang="en-GB" sz="1200" kern="1200" dirty="0" smtClean="0">
                <a:solidFill>
                  <a:schemeClr val="tx1"/>
                </a:solidFill>
                <a:latin typeface="+mn-lt"/>
                <a:ea typeface="+mn-ea"/>
                <a:cs typeface="+mn-cs"/>
              </a:rPr>
              <a:t> wind anomalies in m s</a:t>
            </a:r>
            <a:r>
              <a:rPr lang="en-GB" sz="1200" kern="1200" baseline="30000" dirty="0" smtClean="0">
                <a:solidFill>
                  <a:schemeClr val="tx1"/>
                </a:solidFill>
                <a:latin typeface="+mn-lt"/>
                <a:ea typeface="+mn-ea"/>
                <a:cs typeface="+mn-cs"/>
              </a:rPr>
              <a:t>-1</a:t>
            </a:r>
            <a:r>
              <a:rPr lang="en-GB" sz="1200" kern="1200" dirty="0" smtClean="0">
                <a:solidFill>
                  <a:schemeClr val="tx1"/>
                </a:solidFill>
                <a:latin typeface="+mn-lt"/>
                <a:ea typeface="+mn-ea"/>
                <a:cs typeface="+mn-cs"/>
              </a:rPr>
              <a:t> at 0600 UTC for a) E1-CTRL </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was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found that land-surface interactions are stronger when soil moisture is decreased, with a coherent reduction of precipitation over southern south America. Enhanced northerly winds result form an increase in the zonal gradient of pressure at low levels. In contrast, when soil moisture is increased, smaller circulation changes are found, though there appears to be a local feedback effect between the land and precipitation The combined effects of changes in the circulation and in local stratification induced by soil wetness modifications, through variations in evaporation and CAPE, are in agreement with what has been found by other studies, resulting in coherent modifications of precipitation when variations of CAPE and moisture flux convergence mutually reinforce. </a:t>
            </a:r>
          </a:p>
          <a:p>
            <a:endParaRPr lang="en-US" dirty="0"/>
          </a:p>
        </p:txBody>
      </p:sp>
      <p:sp>
        <p:nvSpPr>
          <p:cNvPr id="4" name="3 Marcador de número de diapositiva"/>
          <p:cNvSpPr>
            <a:spLocks noGrp="1"/>
          </p:cNvSpPr>
          <p:nvPr>
            <p:ph type="sldNum" sz="quarter" idx="10"/>
          </p:nvPr>
        </p:nvSpPr>
        <p:spPr/>
        <p:txBody>
          <a:bodyPr/>
          <a:lstStyle/>
          <a:p>
            <a:fld id="{CBD343D8-DC91-4832-9EC1-9B1CC3BDDA26}"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05EA1-3256-4AF5-A624-BC57DACB58F8}" type="slidenum">
              <a:rPr lang="es-ES_tradnl"/>
              <a:pPr/>
              <a:t>33</a:t>
            </a:fld>
            <a:endParaRPr lang="es-ES_tradnl"/>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t>We are focused on trying to understand how soil moisture interacts with different atmospheric processes and the impact it has on the development of floods in the area of La Plata Basin. Given the scarse information available, since no regular and continuous measurements of soil moisture are performed in the area, soil moisture will be estimated for La Plata basin through a soil moisture model, CLASS U3M-1D. Once the model is calibrated for different locations </a:t>
            </a:r>
            <a:r>
              <a:rPr lang="en-GB"/>
              <a:t>soil moisture scenarios will be generated and used to study the impact on precipitation in particular situations which lead to flood conditions.</a:t>
            </a:r>
            <a:endParaRPr lang="en-US"/>
          </a:p>
          <a:p>
            <a:r>
              <a:rPr lang="en-US"/>
              <a:t>Soil moisture data is measured continuously at some locations in the Province of Entre Rios. Therefore, work is being carried out in collaboration with the National University of Entre Rios, who measure soil moisture at several points in the province using automatic meteorological stations. However, the soil moisture measurements are still in process of being callibrated, therefore these are preliminary results. </a:t>
            </a:r>
          </a:p>
          <a:p>
            <a:r>
              <a:rPr lang="en-US"/>
              <a:t>The figures present two vertical axis: on the left is the simulated water content and on the right the measured matrix potential which is yet to be converted into water content.</a:t>
            </a:r>
          </a:p>
          <a:p>
            <a:r>
              <a:rPr lang="en-US"/>
              <a:t>The model seems to be more sensitive to the occurrence of rain than the measured soil moisture, with a rapid response near surface and slowing down with depth. </a:t>
            </a:r>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main objective of this study is to identify, for the summer months, the vertically integrated moisture transport patterns derived from NCEP/NCAR Reanalysis in South America for the period 1960-1999, and to evaluate if GCMs, individually and/or the ensemble of 20 of them from the WCRP/CMIP3 Multimodel Dataset, adequately represent some of the modes found. Moreover, we analyzed if the GCMs are able to represent the accumulated precipitation anomaly fields and the convergence and moisture transport associated with the patterns of extremes derived from reanalysis. </a:t>
            </a:r>
            <a:r>
              <a:rPr lang="en-US" b="1" smtClean="0"/>
              <a:t>The results obtained indicate that only some aspects of the convergence and moisture transport and the associated precipitation in South America can be reproduced by the GCMs.</a:t>
            </a:r>
          </a:p>
        </p:txBody>
      </p:sp>
      <p:sp>
        <p:nvSpPr>
          <p:cNvPr id="81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037957-1425-4266-92DE-9A0CC8213762}" type="slidenum">
              <a:rPr lang="en-US"/>
              <a:pPr fontAlgn="base">
                <a:spcBef>
                  <a:spcPct val="0"/>
                </a:spcBef>
                <a:spcAft>
                  <a:spcPct val="0"/>
                </a:spcAft>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14C64-640E-4A40-927E-A4986613379C}" type="slidenum">
              <a:rPr lang="es-ES_tradnl"/>
              <a:pPr/>
              <a:t>9</a:t>
            </a:fld>
            <a:endParaRPr lang="es-ES_tradnl"/>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AU" dirty="0"/>
              <a:t>Salinity in the Río de la Plata as a function of wind direction (direct observations): it is found that wind variability in short time scales strongly affects the Río de la Plata salt wedge variability. This, in turn, has an impact on the fishes which use this area for spawning and nursing and on sedimentation. Changes in the wind regime can therefore modify the characteristic patterns in this estuary with significant impacts.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Simulated hydrographs show that all of the GCMs present deficiencies in simulating the regional</a:t>
            </a:r>
          </a:p>
          <a:p>
            <a:pPr>
              <a:spcBef>
                <a:spcPct val="0"/>
              </a:spcBef>
            </a:pPr>
            <a:r>
              <a:rPr lang="en-US" smtClean="0"/>
              <a:t>climatology of southern South America, and this leads to a very poor representation of the hydrological</a:t>
            </a:r>
          </a:p>
          <a:p>
            <a:pPr>
              <a:spcBef>
                <a:spcPct val="0"/>
              </a:spcBef>
            </a:pPr>
            <a:r>
              <a:rPr lang="en-US" smtClean="0"/>
              <a:t>cycle of the main rivers across the basin. Two unbiasing schemes are then proposed as a means of correcting</a:t>
            </a:r>
          </a:p>
          <a:p>
            <a:pPr>
              <a:spcBef>
                <a:spcPct val="0"/>
              </a:spcBef>
            </a:pPr>
            <a:r>
              <a:rPr lang="en-US" smtClean="0"/>
              <a:t>the GCM outputs before forcing the hydrology model, and comparisons between biased and unbiased simulations</a:t>
            </a:r>
          </a:p>
          <a:p>
            <a:pPr>
              <a:spcBef>
                <a:spcPct val="0"/>
              </a:spcBef>
            </a:pPr>
            <a:r>
              <a:rPr lang="en-US" smtClean="0"/>
              <a:t>are also performed. Results indicate that both schemes, though methodologically different, reduce</a:t>
            </a:r>
          </a:p>
          <a:p>
            <a:pPr>
              <a:spcBef>
                <a:spcPct val="0"/>
              </a:spcBef>
            </a:pPr>
            <a:r>
              <a:rPr lang="en-US" smtClean="0"/>
              <a:t>the water cycle simulation bias.</a:t>
            </a:r>
          </a:p>
        </p:txBody>
      </p:sp>
      <p:sp>
        <p:nvSpPr>
          <p:cNvPr id="92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01B81-45AE-43BB-8AAE-CD23A8D91D8B}" type="slidenum">
              <a:rPr lang="en-US"/>
              <a:pPr fontAlgn="base">
                <a:spcBef>
                  <a:spcPct val="0"/>
                </a:spcBef>
                <a:spcAft>
                  <a:spcPct val="0"/>
                </a:spcAft>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p>
            <a:pPr>
              <a:buFont typeface="Times New Roman" pitchFamily="18" charset="0"/>
              <a:buNone/>
            </a:pPr>
            <a:fld id="{A6B66CC6-D00A-4E7E-AA7E-3008EBDEDB39}" type="slidenum">
              <a:rPr lang="fr-FR" smtClean="0"/>
              <a:pPr>
                <a:buFont typeface="Times New Roman" pitchFamily="18" charset="0"/>
                <a:buNone/>
              </a:pPr>
              <a:t>40</a:t>
            </a:fld>
            <a:endParaRPr lang="fr-FR" smtClean="0"/>
          </a:p>
        </p:txBody>
      </p:sp>
      <p:sp>
        <p:nvSpPr>
          <p:cNvPr id="4198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988" name="Rectangle 2"/>
          <p:cNvSpPr>
            <a:spLocks noGrp="1" noChangeArrowheads="1"/>
          </p:cNvSpPr>
          <p:nvPr>
            <p:ph type="body" idx="1"/>
          </p:nvPr>
        </p:nvSpPr>
        <p:spPr>
          <a:xfrm>
            <a:off x="685512" y="4343231"/>
            <a:ext cx="5486976" cy="4037751"/>
          </a:xfrm>
          <a:noFill/>
          <a:ln/>
        </p:spPr>
        <p:txBody>
          <a:bodyPr wrap="none" anchor="ctr"/>
          <a:lstStyle/>
          <a:p>
            <a:endParaRPr lang="es-A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En </a:t>
            </a:r>
            <a:r>
              <a:rPr lang="en-US" dirty="0" err="1" smtClean="0"/>
              <a:t>este</a:t>
            </a:r>
            <a:r>
              <a:rPr lang="en-US" dirty="0" smtClean="0"/>
              <a:t> </a:t>
            </a:r>
            <a:r>
              <a:rPr lang="en-US" dirty="0" err="1" smtClean="0"/>
              <a:t>caso</a:t>
            </a:r>
            <a:r>
              <a:rPr lang="en-US" dirty="0" smtClean="0"/>
              <a:t>, </a:t>
            </a:r>
            <a:r>
              <a:rPr lang="en-US" dirty="0" err="1" smtClean="0"/>
              <a:t>traté</a:t>
            </a:r>
            <a:r>
              <a:rPr lang="en-US" dirty="0" smtClean="0"/>
              <a:t> de </a:t>
            </a:r>
            <a:r>
              <a:rPr lang="en-US" dirty="0" err="1" smtClean="0"/>
              <a:t>reunir</a:t>
            </a:r>
            <a:r>
              <a:rPr lang="en-US" dirty="0" smtClean="0"/>
              <a:t> </a:t>
            </a:r>
            <a:r>
              <a:rPr lang="en-US" dirty="0" err="1" smtClean="0"/>
              <a:t>bajo</a:t>
            </a:r>
            <a:r>
              <a:rPr lang="en-US" dirty="0" smtClean="0"/>
              <a:t> un </a:t>
            </a:r>
            <a:r>
              <a:rPr lang="en-US" dirty="0" err="1" smtClean="0"/>
              <a:t>gran</a:t>
            </a:r>
            <a:r>
              <a:rPr lang="en-US" dirty="0" smtClean="0"/>
              <a:t> “</a:t>
            </a:r>
            <a:r>
              <a:rPr lang="en-US" dirty="0" err="1" smtClean="0"/>
              <a:t>paraguas</a:t>
            </a:r>
            <a:r>
              <a:rPr lang="en-US" dirty="0" smtClean="0"/>
              <a:t>” </a:t>
            </a:r>
            <a:r>
              <a:rPr lang="en-US" dirty="0" err="1" smtClean="0"/>
              <a:t>que</a:t>
            </a:r>
            <a:r>
              <a:rPr lang="en-US" dirty="0" smtClean="0"/>
              <a:t> </a:t>
            </a:r>
            <a:r>
              <a:rPr lang="en-US" dirty="0" err="1" smtClean="0"/>
              <a:t>es</a:t>
            </a:r>
            <a:r>
              <a:rPr lang="en-US" dirty="0" smtClean="0"/>
              <a:t> la </a:t>
            </a:r>
            <a:r>
              <a:rPr lang="en-US" dirty="0" err="1" smtClean="0"/>
              <a:t>mejora</a:t>
            </a:r>
            <a:r>
              <a:rPr lang="en-US" dirty="0" smtClean="0"/>
              <a:t> de la </a:t>
            </a:r>
            <a:r>
              <a:rPr lang="en-US" dirty="0" err="1" smtClean="0"/>
              <a:t>predicción</a:t>
            </a:r>
            <a:r>
              <a:rPr lang="en-US" dirty="0" smtClean="0"/>
              <a:t> en </a:t>
            </a:r>
            <a:r>
              <a:rPr lang="en-US" dirty="0" err="1" smtClean="0"/>
              <a:t>distintas</a:t>
            </a:r>
            <a:r>
              <a:rPr lang="en-US" dirty="0" smtClean="0"/>
              <a:t> </a:t>
            </a:r>
            <a:r>
              <a:rPr lang="en-US" dirty="0" err="1" smtClean="0"/>
              <a:t>escalas</a:t>
            </a:r>
            <a:r>
              <a:rPr lang="en-US" dirty="0" smtClean="0"/>
              <a:t> </a:t>
            </a:r>
            <a:r>
              <a:rPr lang="en-US" dirty="0" err="1" smtClean="0"/>
              <a:t>espacio-temporales</a:t>
            </a:r>
            <a:r>
              <a:rPr lang="en-US" dirty="0" smtClean="0"/>
              <a:t>. </a:t>
            </a:r>
            <a:endParaRPr lang="en-US" dirty="0"/>
          </a:p>
        </p:txBody>
      </p:sp>
      <p:sp>
        <p:nvSpPr>
          <p:cNvPr id="4" name="3 Marcador de número de diapositiva"/>
          <p:cNvSpPr>
            <a:spLocks noGrp="1"/>
          </p:cNvSpPr>
          <p:nvPr>
            <p:ph type="sldNum" sz="quarter" idx="10"/>
          </p:nvPr>
        </p:nvSpPr>
        <p:spPr/>
        <p:txBody>
          <a:bodyPr/>
          <a:lstStyle/>
          <a:p>
            <a:fld id="{CBD343D8-DC91-4832-9EC1-9B1CC3BDDA26}" type="slidenum">
              <a:rPr lang="en-US" smtClean="0"/>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n-US" dirty="0" smtClean="0"/>
              <a:t>Top panel: the</a:t>
            </a:r>
            <a:r>
              <a:rPr lang="en-US" baseline="0" dirty="0" smtClean="0"/>
              <a:t> box denotes the area where all the scores have been calculated and 2month accumulated precipitation (</a:t>
            </a:r>
            <a:r>
              <a:rPr lang="en-US" baseline="0" dirty="0" err="1" smtClean="0"/>
              <a:t>december</a:t>
            </a:r>
            <a:r>
              <a:rPr lang="en-US" baseline="0" dirty="0" smtClean="0"/>
              <a:t> 2002-february 2003). Model domain covers most of South America (is larger than the picture).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aseline="0" dirty="0" smtClean="0"/>
              <a:t>Middle panels: Brier Skill Score and its resolution component for different  ensemble generation techniques. (Plotted are the differences between the scores obtained with Breeding and those obtained with the rest of the ensemble generation techniques). Crosses correspond to </a:t>
            </a:r>
            <a:r>
              <a:rPr lang="en-GB" sz="1200" kern="1200" dirty="0" smtClean="0">
                <a:solidFill>
                  <a:schemeClr val="tx1"/>
                </a:solidFill>
                <a:latin typeface="+mn-lt"/>
                <a:ea typeface="+mn-ea"/>
                <a:cs typeface="+mn-cs"/>
              </a:rPr>
              <a:t>90% significance level in the BSS panels.</a:t>
            </a:r>
            <a:r>
              <a:rPr lang="en-US" baseline="0" dirty="0" smtClean="0"/>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dirty="0" smtClean="0">
                <a:solidFill>
                  <a:srgbClr val="000000"/>
                </a:solidFill>
                <a:ea typeface="DejaVu Sans" charset="0"/>
                <a:cs typeface="DejaVu Sans" charset="0"/>
              </a:rPr>
              <a:t>-</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The</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d</a:t>
            </a:r>
            <a:r>
              <a:rPr lang="es-AR" dirty="0" err="1" smtClean="0">
                <a:solidFill>
                  <a:srgbClr val="000000"/>
                </a:solidFill>
                <a:ea typeface="DejaVu Sans" charset="0"/>
                <a:cs typeface="DejaVu Sans" charset="0"/>
              </a:rPr>
              <a:t>ifference</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between</a:t>
            </a:r>
            <a:r>
              <a:rPr lang="es-AR" dirty="0" smtClean="0">
                <a:solidFill>
                  <a:srgbClr val="000000"/>
                </a:solidFill>
                <a:ea typeface="DejaVu Sans" charset="0"/>
                <a:cs typeface="DejaVu Sans" charset="0"/>
              </a:rPr>
              <a:t> PQPF </a:t>
            </a:r>
            <a:r>
              <a:rPr lang="es-AR" dirty="0" err="1" smtClean="0">
                <a:solidFill>
                  <a:srgbClr val="000000"/>
                </a:solidFill>
                <a:ea typeface="DejaVu Sans" charset="0"/>
                <a:cs typeface="DejaVu Sans" charset="0"/>
              </a:rPr>
              <a:t>skill</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mostly</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associated</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with</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resolution</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component</a:t>
            </a:r>
            <a:r>
              <a:rPr lang="es-AR" dirty="0" smtClean="0">
                <a:solidFill>
                  <a:srgbClr val="000000"/>
                </a:solidFill>
                <a:ea typeface="DejaVu Sans" charset="0"/>
                <a:cs typeface="DejaVu Sans"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dirty="0" smtClean="0">
                <a:solidFill>
                  <a:srgbClr val="000000"/>
                </a:solidFill>
                <a:ea typeface="DejaVu Sans" charset="0"/>
                <a:cs typeface="DejaVu Sans" charset="0"/>
              </a:rPr>
              <a:t>-</a:t>
            </a:r>
            <a:r>
              <a:rPr lang="en-US" dirty="0" smtClean="0">
                <a:solidFill>
                  <a:srgbClr val="000000"/>
                </a:solidFill>
              </a:rPr>
              <a:t>Multi model is the best approach at this lead time (the combined ensemble is slightly worse).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US" dirty="0" smtClean="0">
                <a:solidFill>
                  <a:srgbClr val="000000"/>
                </a:solidFill>
              </a:rPr>
              <a:t>-Initial conditions ensemble seems to be the less effective approach in this case.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dirty="0" smtClean="0">
                <a:solidFill>
                  <a:srgbClr val="000000"/>
                </a:solidFill>
                <a:ea typeface="DejaVu Sans" charset="0"/>
                <a:cs typeface="DejaVu Sans" charset="0"/>
              </a:rPr>
              <a:t>-</a:t>
            </a:r>
            <a:r>
              <a:rPr lang="es-AR" dirty="0" err="1" smtClean="0">
                <a:solidFill>
                  <a:srgbClr val="000000"/>
                </a:solidFill>
                <a:ea typeface="DejaVu Sans" charset="0"/>
                <a:cs typeface="DejaVu Sans" charset="0"/>
              </a:rPr>
              <a:t>Differences</a:t>
            </a:r>
            <a:r>
              <a:rPr lang="es-AR" dirty="0" smtClean="0">
                <a:solidFill>
                  <a:srgbClr val="000000"/>
                </a:solidFill>
                <a:ea typeface="DejaVu Sans" charset="0"/>
                <a:cs typeface="DejaVu Sans" charset="0"/>
              </a:rPr>
              <a:t> are </a:t>
            </a:r>
            <a:r>
              <a:rPr lang="es-AR" dirty="0" err="1" smtClean="0">
                <a:solidFill>
                  <a:srgbClr val="000000"/>
                </a:solidFill>
                <a:ea typeface="DejaVu Sans" charset="0"/>
                <a:cs typeface="DejaVu Sans" charset="0"/>
              </a:rPr>
              <a:t>significant</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for</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the</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lower</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thresholds</a:t>
            </a:r>
            <a:r>
              <a:rPr lang="es-AR" dirty="0" smtClean="0">
                <a:solidFill>
                  <a:srgbClr val="000000"/>
                </a:solidFill>
                <a:ea typeface="DejaVu Sans" charset="0"/>
                <a:cs typeface="DejaVu Sans"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dirty="0" err="1" smtClean="0">
                <a:solidFill>
                  <a:srgbClr val="000000"/>
                </a:solidFill>
                <a:ea typeface="DejaVu Sans" charset="0"/>
                <a:cs typeface="DejaVu Sans" charset="0"/>
              </a:rPr>
              <a:t>Lower</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panels</a:t>
            </a:r>
            <a:r>
              <a:rPr lang="es-AR" dirty="0" smtClean="0">
                <a:solidFill>
                  <a:srgbClr val="000000"/>
                </a:solidFill>
                <a:ea typeface="DejaVu Sans" charset="0"/>
                <a:cs typeface="DejaVu Sans"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dirty="0" err="1" smtClean="0">
                <a:solidFill>
                  <a:srgbClr val="000000"/>
                </a:solidFill>
                <a:ea typeface="DejaVu Sans" charset="0"/>
                <a:cs typeface="DejaVu Sans" charset="0"/>
              </a:rPr>
              <a:t>Same</a:t>
            </a:r>
            <a:r>
              <a:rPr lang="es-AR" dirty="0" smtClean="0">
                <a:solidFill>
                  <a:srgbClr val="000000"/>
                </a:solidFill>
                <a:ea typeface="DejaVu Sans" charset="0"/>
                <a:cs typeface="DejaVu Sans" charset="0"/>
              </a:rPr>
              <a:t> as </a:t>
            </a:r>
            <a:r>
              <a:rPr lang="es-AR" dirty="0" err="1" smtClean="0">
                <a:solidFill>
                  <a:srgbClr val="000000"/>
                </a:solidFill>
                <a:ea typeface="DejaVu Sans" charset="0"/>
                <a:cs typeface="DejaVu Sans" charset="0"/>
              </a:rPr>
              <a:t>before</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but</a:t>
            </a:r>
            <a:r>
              <a:rPr lang="es-AR" dirty="0" smtClean="0">
                <a:solidFill>
                  <a:srgbClr val="000000"/>
                </a:solidFill>
                <a:ea typeface="DejaVu Sans" charset="0"/>
                <a:cs typeface="DejaVu Sans" charset="0"/>
              </a:rPr>
              <a:t> </a:t>
            </a:r>
            <a:r>
              <a:rPr lang="es-AR" dirty="0" err="1" smtClean="0">
                <a:solidFill>
                  <a:srgbClr val="000000"/>
                </a:solidFill>
                <a:ea typeface="DejaVu Sans" charset="0"/>
                <a:cs typeface="DejaVu Sans" charset="0"/>
              </a:rPr>
              <a:t>now</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showing</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the</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difference</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between</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the</a:t>
            </a:r>
            <a:r>
              <a:rPr lang="es-AR" baseline="0" dirty="0" smtClean="0">
                <a:solidFill>
                  <a:srgbClr val="000000"/>
                </a:solidFill>
                <a:ea typeface="DejaVu Sans" charset="0"/>
                <a:cs typeface="DejaVu Sans" charset="0"/>
              </a:rPr>
              <a:t> scores </a:t>
            </a:r>
            <a:r>
              <a:rPr lang="es-AR" baseline="0" dirty="0" err="1" smtClean="0">
                <a:solidFill>
                  <a:srgbClr val="000000"/>
                </a:solidFill>
                <a:ea typeface="DejaVu Sans" charset="0"/>
                <a:cs typeface="DejaVu Sans" charset="0"/>
              </a:rPr>
              <a:t>obtained</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after</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using</a:t>
            </a:r>
            <a:r>
              <a:rPr lang="es-AR" baseline="0" dirty="0" smtClean="0">
                <a:solidFill>
                  <a:srgbClr val="000000"/>
                </a:solidFill>
                <a:ea typeface="DejaVu Sans" charset="0"/>
                <a:cs typeface="DejaVu Sans" charset="0"/>
              </a:rPr>
              <a:t> SALLJEX </a:t>
            </a:r>
            <a:r>
              <a:rPr lang="es-AR" baseline="0" dirty="0" err="1" smtClean="0">
                <a:solidFill>
                  <a:srgbClr val="000000"/>
                </a:solidFill>
                <a:ea typeface="DejaVu Sans" charset="0"/>
                <a:cs typeface="DejaVu Sans" charset="0"/>
              </a:rPr>
              <a:t>observational</a:t>
            </a:r>
            <a:r>
              <a:rPr lang="es-AR" baseline="0" dirty="0" smtClean="0">
                <a:solidFill>
                  <a:srgbClr val="000000"/>
                </a:solidFill>
                <a:ea typeface="DejaVu Sans" charset="0"/>
                <a:cs typeface="DejaVu Sans" charset="0"/>
              </a:rPr>
              <a:t> data </a:t>
            </a:r>
            <a:r>
              <a:rPr lang="es-AR" baseline="0" dirty="0" err="1" smtClean="0">
                <a:solidFill>
                  <a:srgbClr val="000000"/>
                </a:solidFill>
                <a:ea typeface="DejaVu Sans" charset="0"/>
                <a:cs typeface="DejaVu Sans" charset="0"/>
              </a:rPr>
              <a:t>for</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calibration</a:t>
            </a:r>
            <a:r>
              <a:rPr lang="es-AR" baseline="0" dirty="0" smtClean="0">
                <a:solidFill>
                  <a:srgbClr val="000000"/>
                </a:solidFill>
                <a:ea typeface="DejaVu Sans" charset="0"/>
                <a:cs typeface="DejaVu Sans" charset="0"/>
              </a:rPr>
              <a:t> (RAINGAUGE), and </a:t>
            </a:r>
            <a:r>
              <a:rPr lang="es-AR" baseline="0" dirty="0" err="1" smtClean="0">
                <a:solidFill>
                  <a:srgbClr val="000000"/>
                </a:solidFill>
                <a:ea typeface="DejaVu Sans" charset="0"/>
                <a:cs typeface="DejaVu Sans" charset="0"/>
              </a:rPr>
              <a:t>the</a:t>
            </a:r>
            <a:r>
              <a:rPr lang="es-AR" baseline="0" dirty="0" smtClean="0">
                <a:solidFill>
                  <a:srgbClr val="000000"/>
                </a:solidFill>
                <a:ea typeface="DejaVu Sans" charset="0"/>
                <a:cs typeface="DejaVu Sans" charset="0"/>
              </a:rPr>
              <a:t> scores </a:t>
            </a:r>
            <a:r>
              <a:rPr lang="es-AR" baseline="0" dirty="0" err="1" smtClean="0">
                <a:solidFill>
                  <a:srgbClr val="000000"/>
                </a:solidFill>
                <a:ea typeface="DejaVu Sans" charset="0"/>
                <a:cs typeface="DejaVu Sans" charset="0"/>
              </a:rPr>
              <a:t>obtained</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using</a:t>
            </a:r>
            <a:r>
              <a:rPr lang="es-AR" baseline="0" dirty="0" smtClean="0">
                <a:solidFill>
                  <a:srgbClr val="000000"/>
                </a:solidFill>
                <a:ea typeface="DejaVu Sans" charset="0"/>
                <a:cs typeface="DejaVu Sans" charset="0"/>
              </a:rPr>
              <a:t> CMORPH and </a:t>
            </a:r>
            <a:r>
              <a:rPr lang="es-AR" baseline="0" dirty="0" err="1" smtClean="0">
                <a:solidFill>
                  <a:srgbClr val="000000"/>
                </a:solidFill>
                <a:ea typeface="DejaVu Sans" charset="0"/>
                <a:cs typeface="DejaVu Sans" charset="0"/>
              </a:rPr>
              <a:t>bias</a:t>
            </a:r>
            <a:r>
              <a:rPr lang="es-AR" baseline="0" dirty="0" smtClean="0">
                <a:solidFill>
                  <a:srgbClr val="000000"/>
                </a:solidFill>
                <a:ea typeface="DejaVu Sans" charset="0"/>
                <a:cs typeface="DejaVu Sans" charset="0"/>
              </a:rPr>
              <a:t> </a:t>
            </a:r>
            <a:r>
              <a:rPr lang="es-AR" baseline="0" dirty="0" err="1" smtClean="0">
                <a:solidFill>
                  <a:srgbClr val="000000"/>
                </a:solidFill>
                <a:ea typeface="DejaVu Sans" charset="0"/>
                <a:cs typeface="DejaVu Sans" charset="0"/>
              </a:rPr>
              <a:t>corrected</a:t>
            </a:r>
            <a:r>
              <a:rPr lang="es-AR" baseline="0" dirty="0" smtClean="0">
                <a:solidFill>
                  <a:srgbClr val="000000"/>
                </a:solidFill>
                <a:ea typeface="DejaVu Sans" charset="0"/>
                <a:cs typeface="DejaVu Sans" charset="0"/>
              </a:rPr>
              <a:t> CMORPH data</a:t>
            </a:r>
            <a:endParaRPr lang="es-AR" dirty="0" smtClean="0">
              <a:solidFill>
                <a:srgbClr val="000000"/>
              </a:solidFill>
              <a:ea typeface="DejaVu Sans" charset="0"/>
              <a:cs typeface="DejaVu Sans"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CMORPH systematic errors degrade  PQPF skill at very low thresholds and at higher thresholds (consistent with CMORPH BIAS over the region).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The BIAS corrected CMORPH is slightly worse than the </a:t>
            </a:r>
            <a:r>
              <a:rPr lang="en-US" dirty="0" err="1" smtClean="0">
                <a:solidFill>
                  <a:srgbClr val="000000"/>
                </a:solidFill>
              </a:rPr>
              <a:t>raingauge</a:t>
            </a:r>
            <a:r>
              <a:rPr lang="en-US" dirty="0" smtClean="0">
                <a:solidFill>
                  <a:srgbClr val="000000"/>
                </a:solidFill>
              </a:rPr>
              <a:t> network. However this network is not operational over the region. This means that BIAS corrected CMORPH estimates can be used operationally over regions with sparse </a:t>
            </a:r>
            <a:r>
              <a:rPr lang="en-US" dirty="0" err="1" smtClean="0">
                <a:solidFill>
                  <a:srgbClr val="000000"/>
                </a:solidFill>
              </a:rPr>
              <a:t>raingauge</a:t>
            </a:r>
            <a:r>
              <a:rPr lang="en-US" dirty="0" smtClean="0">
                <a:solidFill>
                  <a:srgbClr val="000000"/>
                </a:solidFill>
              </a:rPr>
              <a:t> coverage. </a:t>
            </a:r>
          </a:p>
          <a:p>
            <a:endParaRPr lang="en-US" dirty="0"/>
          </a:p>
        </p:txBody>
      </p:sp>
      <p:sp>
        <p:nvSpPr>
          <p:cNvPr id="4" name="3 Marcador de número de diapositiva"/>
          <p:cNvSpPr>
            <a:spLocks noGrp="1"/>
          </p:cNvSpPr>
          <p:nvPr>
            <p:ph type="sldNum" sz="quarter" idx="10"/>
          </p:nvPr>
        </p:nvSpPr>
        <p:spPr/>
        <p:txBody>
          <a:bodyPr/>
          <a:lstStyle/>
          <a:p>
            <a:fld id="{CBD343D8-DC91-4832-9EC1-9B1CC3BDDA26}"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ED72933-5D09-4E91-A888-A06817D8D0A3}" type="slidenum">
              <a:rPr lang="es-AR"/>
              <a:pPr/>
              <a:t>46</a:t>
            </a:fld>
            <a:endParaRPr lang="es-AR"/>
          </a:p>
        </p:txBody>
      </p:sp>
      <p:sp>
        <p:nvSpPr>
          <p:cNvPr id="5121" name="Text Box 1"/>
          <p:cNvSpPr txBox="1">
            <a:spLocks noChangeArrowheads="1"/>
          </p:cNvSpPr>
          <p:nvPr/>
        </p:nvSpPr>
        <p:spPr bwMode="auto">
          <a:xfrm>
            <a:off x="1036909" y="594666"/>
            <a:ext cx="4146196" cy="2931239"/>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5122" name="Rectangle 2"/>
          <p:cNvSpPr txBox="1">
            <a:spLocks noGrp="1" noChangeArrowheads="1"/>
          </p:cNvSpPr>
          <p:nvPr>
            <p:ph type="body"/>
          </p:nvPr>
        </p:nvSpPr>
        <p:spPr bwMode="auto">
          <a:xfrm>
            <a:off x="622145" y="3714623"/>
            <a:ext cx="4977163" cy="3519116"/>
          </a:xfrm>
          <a:prstGeom prst="rect">
            <a:avLst/>
          </a:prstGeom>
          <a:noFill/>
          <a:ln>
            <a:round/>
            <a:headEnd/>
            <a:tailEnd/>
          </a:ln>
        </p:spPr>
        <p:txBody>
          <a:bodyPr wrap="none" anchor="ctr"/>
          <a:lstStyle/>
          <a:p>
            <a:pPr>
              <a:spcBef>
                <a:spcPts val="1134"/>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t>Objective:</a:t>
            </a:r>
            <a:r>
              <a:rPr lang="en-US" baseline="0" dirty="0" smtClean="0"/>
              <a:t> </a:t>
            </a:r>
            <a:r>
              <a:rPr lang="es-ES_tradnl" b="1" dirty="0" smtClean="0">
                <a:solidFill>
                  <a:srgbClr val="000000"/>
                </a:solidFill>
                <a:ea typeface="DejaVu Sans" charset="0"/>
                <a:cs typeface="DejaVu Sans" charset="0"/>
              </a:rPr>
              <a:t>-Reduce </a:t>
            </a:r>
            <a:r>
              <a:rPr lang="es-ES_tradnl" b="1" dirty="0" err="1" smtClean="0">
                <a:solidFill>
                  <a:srgbClr val="000000"/>
                </a:solidFill>
                <a:ea typeface="DejaVu Sans" charset="0"/>
                <a:cs typeface="DejaVu Sans" charset="0"/>
              </a:rPr>
              <a:t>model</a:t>
            </a:r>
            <a:r>
              <a:rPr lang="es-ES_tradnl" b="1" dirty="0" smtClean="0">
                <a:solidFill>
                  <a:srgbClr val="000000"/>
                </a:solidFill>
                <a:ea typeface="DejaVu Sans" charset="0"/>
                <a:cs typeface="DejaVu Sans" charset="0"/>
              </a:rPr>
              <a:t> error </a:t>
            </a:r>
            <a:r>
              <a:rPr lang="es-ES_tradnl" b="1" dirty="0" err="1" smtClean="0">
                <a:solidFill>
                  <a:srgbClr val="000000"/>
                </a:solidFill>
                <a:ea typeface="DejaVu Sans" charset="0"/>
                <a:cs typeface="DejaVu Sans" charset="0"/>
              </a:rPr>
              <a:t>finding</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the</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optimal</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value</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for</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different</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model</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parameters</a:t>
            </a:r>
            <a:r>
              <a:rPr lang="es-ES_tradnl" b="1" dirty="0" smtClean="0">
                <a:solidFill>
                  <a:srgbClr val="000000"/>
                </a:solidFill>
                <a:ea typeface="DejaVu Sans" charset="0"/>
                <a:cs typeface="DejaVu Sans" charset="0"/>
              </a:rPr>
              <a:t>.</a:t>
            </a:r>
          </a:p>
          <a:p>
            <a:pPr>
              <a:spcBef>
                <a:spcPts val="1134"/>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s-ES_tradnl" b="1" dirty="0" err="1" smtClean="0">
                <a:solidFill>
                  <a:srgbClr val="000000"/>
                </a:solidFill>
                <a:ea typeface="DejaVu Sans" charset="0"/>
                <a:cs typeface="DejaVu Sans" charset="0"/>
              </a:rPr>
              <a:t>Model</a:t>
            </a:r>
            <a:r>
              <a:rPr lang="es-ES_tradnl" b="1" dirty="0" smtClean="0">
                <a:solidFill>
                  <a:srgbClr val="000000"/>
                </a:solidFill>
                <a:ea typeface="DejaVu Sans" charset="0"/>
                <a:cs typeface="DejaVu Sans" charset="0"/>
              </a:rPr>
              <a:t> error </a:t>
            </a:r>
            <a:r>
              <a:rPr lang="es-ES_tradnl" b="1" dirty="0" err="1" smtClean="0">
                <a:solidFill>
                  <a:srgbClr val="000000"/>
                </a:solidFill>
                <a:ea typeface="DejaVu Sans" charset="0"/>
                <a:cs typeface="DejaVu Sans" charset="0"/>
              </a:rPr>
              <a:t>reduction</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will</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improve</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initial</a:t>
            </a:r>
            <a:r>
              <a:rPr lang="es-ES_tradnl" b="1" dirty="0" smtClean="0">
                <a:solidFill>
                  <a:srgbClr val="000000"/>
                </a:solidFill>
                <a:ea typeface="DejaVu Sans" charset="0"/>
                <a:cs typeface="DejaVu Sans" charset="0"/>
              </a:rPr>
              <a:t> </a:t>
            </a:r>
            <a:r>
              <a:rPr lang="es-ES_tradnl" b="1" dirty="0" err="1" smtClean="0">
                <a:solidFill>
                  <a:srgbClr val="000000"/>
                </a:solidFill>
                <a:ea typeface="DejaVu Sans" charset="0"/>
                <a:cs typeface="DejaVu Sans" charset="0"/>
              </a:rPr>
              <a:t>conditions</a:t>
            </a:r>
            <a:r>
              <a:rPr lang="es-ES_tradnl" b="1" dirty="0" smtClean="0">
                <a:solidFill>
                  <a:srgbClr val="000000"/>
                </a:solidFill>
                <a:ea typeface="DejaVu Sans" charset="0"/>
                <a:cs typeface="DejaVu Sans" charset="0"/>
              </a:rPr>
              <a:t> and </a:t>
            </a:r>
            <a:r>
              <a:rPr lang="es-ES_tradnl" b="1" dirty="0" err="1" smtClean="0">
                <a:solidFill>
                  <a:srgbClr val="000000"/>
                </a:solidFill>
                <a:ea typeface="DejaVu Sans" charset="0"/>
                <a:cs typeface="DejaVu Sans" charset="0"/>
              </a:rPr>
              <a:t>forecasts</a:t>
            </a:r>
            <a:r>
              <a:rPr lang="es-ES_tradnl" b="1" dirty="0" smtClean="0">
                <a:solidFill>
                  <a:srgbClr val="000000"/>
                </a:solidFill>
                <a:ea typeface="DejaVu Sans" charset="0"/>
                <a:cs typeface="DejaVu Sans" charset="0"/>
              </a:rPr>
              <a:t>.</a:t>
            </a:r>
          </a:p>
          <a:p>
            <a:pPr>
              <a:spcBef>
                <a:spcPts val="1134"/>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s-ES" dirty="0" smtClean="0"/>
              <a:t>El esquema de cajas amarillas muestra el ciclo de </a:t>
            </a:r>
            <a:r>
              <a:rPr lang="es-ES" dirty="0" err="1" smtClean="0"/>
              <a:t>asimilacion</a:t>
            </a:r>
            <a:r>
              <a:rPr lang="es-ES" dirty="0" smtClean="0"/>
              <a:t> con </a:t>
            </a:r>
            <a:r>
              <a:rPr lang="es-ES" dirty="0" err="1" smtClean="0"/>
              <a:t>estimacion</a:t>
            </a:r>
            <a:r>
              <a:rPr lang="es-ES" dirty="0" smtClean="0"/>
              <a:t> de </a:t>
            </a:r>
            <a:r>
              <a:rPr lang="es-ES" dirty="0" err="1" smtClean="0"/>
              <a:t>parametros</a:t>
            </a:r>
            <a:r>
              <a:rPr lang="es-ES" dirty="0" smtClean="0"/>
              <a:t>. La idea es que se usa un </a:t>
            </a:r>
            <a:r>
              <a:rPr lang="es-ES" dirty="0" err="1" smtClean="0"/>
              <a:t>metodo</a:t>
            </a:r>
            <a:r>
              <a:rPr lang="es-ES" dirty="0" smtClean="0"/>
              <a:t> de </a:t>
            </a:r>
            <a:r>
              <a:rPr lang="es-ES" dirty="0" err="1" smtClean="0"/>
              <a:t>asimilacion</a:t>
            </a:r>
            <a:r>
              <a:rPr lang="es-ES" dirty="0" smtClean="0"/>
              <a:t> de datos basado en el pronostico por ensambles (Local </a:t>
            </a:r>
            <a:r>
              <a:rPr lang="es-ES" dirty="0" err="1" smtClean="0"/>
              <a:t>Ensemble</a:t>
            </a:r>
            <a:r>
              <a:rPr lang="es-ES" dirty="0" smtClean="0"/>
              <a:t> </a:t>
            </a:r>
            <a:r>
              <a:rPr lang="es-ES" dirty="0" err="1" smtClean="0"/>
              <a:t>Transform</a:t>
            </a:r>
            <a:r>
              <a:rPr lang="es-ES" dirty="0" smtClean="0"/>
              <a:t> </a:t>
            </a:r>
            <a:r>
              <a:rPr lang="es-ES" dirty="0" err="1" smtClean="0"/>
              <a:t>Kalman</a:t>
            </a:r>
            <a:r>
              <a:rPr lang="es-ES" dirty="0" smtClean="0"/>
              <a:t> </a:t>
            </a:r>
            <a:r>
              <a:rPr lang="es-ES" dirty="0" err="1" smtClean="0"/>
              <a:t>Filter</a:t>
            </a:r>
            <a:r>
              <a:rPr lang="es-ES" dirty="0" smtClean="0"/>
              <a:t> LETKF) en donde el ensamble se usa para representar la incertidumbre en el pronostico asociada con la incertidumbre en la </a:t>
            </a:r>
            <a:r>
              <a:rPr lang="es-ES" dirty="0" err="1" smtClean="0"/>
              <a:t>condicion</a:t>
            </a:r>
            <a:r>
              <a:rPr lang="es-ES" dirty="0" smtClean="0"/>
              <a:t> inicial y en el valor de los </a:t>
            </a:r>
            <a:r>
              <a:rPr lang="es-ES" dirty="0" err="1" smtClean="0"/>
              <a:t>parametros</a:t>
            </a:r>
            <a:r>
              <a:rPr lang="es-ES" dirty="0" smtClean="0"/>
              <a:t> que </a:t>
            </a:r>
            <a:r>
              <a:rPr lang="es-ES" dirty="0" err="1" smtClean="0"/>
              <a:t>estan</a:t>
            </a:r>
            <a:r>
              <a:rPr lang="es-ES" dirty="0" smtClean="0"/>
              <a:t> siendo estimados. Los datos se utilizan para corregir el estado de la atmosfera y el valor de los </a:t>
            </a:r>
            <a:r>
              <a:rPr lang="es-ES" dirty="0" err="1" smtClean="0"/>
              <a:t>parametros</a:t>
            </a:r>
            <a:r>
              <a:rPr lang="es-ES" dirty="0" smtClean="0"/>
              <a:t> y </a:t>
            </a:r>
            <a:r>
              <a:rPr lang="es-ES" dirty="0" err="1" smtClean="0"/>
              <a:t>asi</a:t>
            </a:r>
            <a:r>
              <a:rPr lang="es-ES" dirty="0" smtClean="0"/>
              <a:t> obtener una </a:t>
            </a:r>
            <a:r>
              <a:rPr lang="es-ES" dirty="0" err="1" smtClean="0"/>
              <a:t>condicion</a:t>
            </a:r>
            <a:r>
              <a:rPr lang="es-ES" dirty="0" smtClean="0"/>
              <a:t> inicial optima y un conjunto de </a:t>
            </a:r>
            <a:r>
              <a:rPr lang="es-ES" dirty="0" err="1" smtClean="0"/>
              <a:t>parametros</a:t>
            </a:r>
            <a:r>
              <a:rPr lang="es-ES" dirty="0" smtClean="0"/>
              <a:t> </a:t>
            </a:r>
            <a:r>
              <a:rPr lang="es-ES" dirty="0" err="1" smtClean="0"/>
              <a:t>optimos</a:t>
            </a:r>
            <a:r>
              <a:rPr lang="es-ES" dirty="0" smtClean="0"/>
              <a:t>. El grafico de </a:t>
            </a:r>
            <a:r>
              <a:rPr lang="es-ES" dirty="0" err="1" smtClean="0"/>
              <a:t>lineas</a:t>
            </a:r>
            <a:r>
              <a:rPr lang="es-ES" dirty="0" smtClean="0"/>
              <a:t> muestra la </a:t>
            </a:r>
            <a:r>
              <a:rPr lang="es-ES" dirty="0" err="1" smtClean="0"/>
              <a:t>evolucion</a:t>
            </a:r>
            <a:r>
              <a:rPr lang="es-ES" dirty="0" smtClean="0"/>
              <a:t> del error del </a:t>
            </a:r>
            <a:r>
              <a:rPr lang="es-ES" dirty="0" err="1" smtClean="0"/>
              <a:t>analisis</a:t>
            </a:r>
            <a:r>
              <a:rPr lang="es-ES" dirty="0" smtClean="0"/>
              <a:t> medida </a:t>
            </a:r>
            <a:r>
              <a:rPr lang="es-ES" dirty="0" err="1" smtClean="0"/>
              <a:t>segun</a:t>
            </a:r>
            <a:r>
              <a:rPr lang="es-ES" dirty="0" smtClean="0"/>
              <a:t> la "</a:t>
            </a:r>
            <a:r>
              <a:rPr lang="es-ES" dirty="0" err="1" smtClean="0"/>
              <a:t>Diferential</a:t>
            </a:r>
            <a:r>
              <a:rPr lang="es-ES" dirty="0" smtClean="0"/>
              <a:t> Total </a:t>
            </a:r>
            <a:r>
              <a:rPr lang="es-ES" dirty="0" err="1" smtClean="0"/>
              <a:t>Energy</a:t>
            </a:r>
            <a:r>
              <a:rPr lang="es-ES" dirty="0" smtClean="0"/>
              <a:t>" DTE que es una medida que combina el RMSE de las diferentes variables </a:t>
            </a:r>
            <a:r>
              <a:rPr lang="es-ES" dirty="0" err="1" smtClean="0"/>
              <a:t>normalizandolas</a:t>
            </a:r>
            <a:r>
              <a:rPr lang="es-ES" dirty="0" smtClean="0"/>
              <a:t>. El error arranca de valores altos porque el ciclo de </a:t>
            </a:r>
            <a:r>
              <a:rPr lang="es-ES" dirty="0" err="1" smtClean="0"/>
              <a:t>asimilacion</a:t>
            </a:r>
            <a:r>
              <a:rPr lang="es-ES" dirty="0" smtClean="0"/>
              <a:t> arranca desde la total ignorancia de las condiciones iniciales y de los </a:t>
            </a:r>
            <a:r>
              <a:rPr lang="es-ES" dirty="0" err="1" smtClean="0"/>
              <a:t>parametros</a:t>
            </a:r>
            <a:r>
              <a:rPr lang="es-ES" dirty="0" smtClean="0"/>
              <a:t> </a:t>
            </a:r>
            <a:r>
              <a:rPr lang="es-ES" dirty="0" err="1" smtClean="0"/>
              <a:t>optimos</a:t>
            </a:r>
            <a:r>
              <a:rPr lang="es-ES" dirty="0" smtClean="0"/>
              <a:t>. Las </a:t>
            </a:r>
            <a:r>
              <a:rPr lang="es-ES" dirty="0" err="1" smtClean="0"/>
              <a:t>lineas</a:t>
            </a:r>
            <a:r>
              <a:rPr lang="es-ES" dirty="0" smtClean="0"/>
              <a:t> de colores (azules y rojas) muestran la </a:t>
            </a:r>
            <a:r>
              <a:rPr lang="es-ES" dirty="0" err="1" smtClean="0"/>
              <a:t>evolucion</a:t>
            </a:r>
            <a:r>
              <a:rPr lang="es-ES" dirty="0" smtClean="0"/>
              <a:t> del DTE para el caso en el que se estiman algunos </a:t>
            </a:r>
            <a:r>
              <a:rPr lang="es-ES" dirty="0" err="1" smtClean="0"/>
              <a:t>parametros</a:t>
            </a:r>
            <a:r>
              <a:rPr lang="es-ES" dirty="0" smtClean="0"/>
              <a:t> del modelo. SIMULTANEOUS y PARALEL son dos posibles formas de realizar la </a:t>
            </a:r>
            <a:r>
              <a:rPr lang="es-ES" dirty="0" err="1" smtClean="0"/>
              <a:t>estimacion</a:t>
            </a:r>
            <a:r>
              <a:rPr lang="es-ES" dirty="0" smtClean="0"/>
              <a:t> (pero esto no es tan importante) y las distintas </a:t>
            </a:r>
            <a:r>
              <a:rPr lang="es-ES" dirty="0" err="1" smtClean="0"/>
              <a:t>lineas</a:t>
            </a:r>
            <a:r>
              <a:rPr lang="es-ES" dirty="0" smtClean="0"/>
              <a:t> rojas y azules corresponden a experimentos que se iniciaron con </a:t>
            </a:r>
            <a:r>
              <a:rPr lang="es-ES" dirty="0" err="1" smtClean="0"/>
              <a:t>parametros</a:t>
            </a:r>
            <a:r>
              <a:rPr lang="es-ES" dirty="0" smtClean="0"/>
              <a:t> mas cercanos o mas lejanos al valor optimo. La </a:t>
            </a:r>
            <a:r>
              <a:rPr lang="es-ES" dirty="0" err="1" smtClean="0"/>
              <a:t>linea</a:t>
            </a:r>
            <a:r>
              <a:rPr lang="es-ES" dirty="0" smtClean="0"/>
              <a:t> gris corresponde al DTE del </a:t>
            </a:r>
            <a:r>
              <a:rPr lang="es-ES" dirty="0" err="1" smtClean="0"/>
              <a:t>analisis</a:t>
            </a:r>
            <a:r>
              <a:rPr lang="es-ES" dirty="0" smtClean="0"/>
              <a:t> realizado con el modelo imperfecto y la </a:t>
            </a:r>
            <a:r>
              <a:rPr lang="es-ES" dirty="0" err="1" smtClean="0"/>
              <a:t>linea</a:t>
            </a:r>
            <a:r>
              <a:rPr lang="es-ES" dirty="0" smtClean="0"/>
              <a:t> negra corresponde al realizado con el modelo perfecto (es la que tiene menor error como era de esperarse, aunque las </a:t>
            </a:r>
            <a:r>
              <a:rPr lang="es-ES" dirty="0" err="1" smtClean="0"/>
              <a:t>lineas</a:t>
            </a:r>
            <a:r>
              <a:rPr lang="es-ES" dirty="0" smtClean="0"/>
              <a:t> de colores se acercan mucho mas a la del modelo perfecto que a la del modelo imperfecto). Es importante notar que esta figura se genero con un experimento gemelo (el modelo era perfecto salvo para los </a:t>
            </a:r>
            <a:r>
              <a:rPr lang="es-ES" dirty="0" err="1" smtClean="0"/>
              <a:t>parametros</a:t>
            </a:r>
            <a:r>
              <a:rPr lang="es-ES" dirty="0" smtClean="0"/>
              <a:t> cuya </a:t>
            </a:r>
            <a:r>
              <a:rPr lang="es-ES" dirty="0" err="1" smtClean="0"/>
              <a:t>estimacion</a:t>
            </a:r>
            <a:r>
              <a:rPr lang="es-ES" dirty="0" smtClean="0"/>
              <a:t> se estaba investigando y las observaciones eran generadas </a:t>
            </a:r>
            <a:r>
              <a:rPr lang="es-ES" dirty="0" err="1" smtClean="0"/>
              <a:t>sinteticamente</a:t>
            </a:r>
            <a:r>
              <a:rPr lang="es-ES" dirty="0" smtClean="0"/>
              <a:t> utilizando el modelo y un ruido al azar que representa el error de las mismas). La idea a corto y mediano plazo es ir haciendo experimentos mas realistas para llegar a utilizar observaciones reales en la </a:t>
            </a:r>
            <a:r>
              <a:rPr lang="es-ES" dirty="0" err="1" smtClean="0"/>
              <a:t>estimacion</a:t>
            </a:r>
            <a:r>
              <a:rPr lang="es-ES" dirty="0" smtClean="0"/>
              <a:t> de los </a:t>
            </a:r>
            <a:r>
              <a:rPr lang="es-ES" dirty="0" err="1" smtClean="0"/>
              <a:t>parametros</a:t>
            </a:r>
            <a:r>
              <a:rPr lang="es-ES" dirty="0" smtClean="0"/>
              <a:t>.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DD84A2-85BF-4C91-91AA-D1FED9481C22}" type="slidenum">
              <a:rPr lang="es-AR"/>
              <a:pPr/>
              <a:t>47</a:t>
            </a:fld>
            <a:endParaRPr lang="es-AR"/>
          </a:p>
        </p:txBody>
      </p:sp>
      <p:sp>
        <p:nvSpPr>
          <p:cNvPr id="61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80000"/>
              </a:lnSpc>
              <a:buFontTx/>
              <a:buNone/>
            </a:pPr>
            <a:r>
              <a:rPr lang="es-ES_tradnl" sz="1200" b="1" dirty="0" smtClean="0"/>
              <a:t>Tesis doctoral de Maxi </a:t>
            </a:r>
            <a:r>
              <a:rPr lang="es-ES_tradnl" sz="1200" b="1" dirty="0" err="1" smtClean="0"/>
              <a:t>Viale</a:t>
            </a:r>
            <a:r>
              <a:rPr lang="es-ES_tradnl" sz="1200" b="1" dirty="0" smtClean="0"/>
              <a:t> realizada en el CIMA/IANIGLA</a:t>
            </a:r>
            <a:r>
              <a:rPr lang="es-ES_tradnl" sz="1200" dirty="0" smtClean="0"/>
              <a:t>. </a:t>
            </a:r>
          </a:p>
          <a:p>
            <a:pPr>
              <a:lnSpc>
                <a:spcPct val="80000"/>
              </a:lnSpc>
              <a:buFontTx/>
              <a:buNone/>
            </a:pPr>
            <a:endParaRPr lang="es-ES_tradnl" sz="1200" dirty="0" smtClean="0"/>
          </a:p>
          <a:p>
            <a:pPr>
              <a:lnSpc>
                <a:spcPct val="80000"/>
              </a:lnSpc>
              <a:buFontTx/>
              <a:buNone/>
            </a:pPr>
            <a:r>
              <a:rPr lang="es-ES_tradnl" sz="1200" dirty="0" smtClean="0"/>
              <a:t>    Precipitación total pronosticada a 96-horas por el modelo Eta-PRM desde las 1200UTC de 25 Agosto hasta las 1200UTC del 29 Agosto 2005 (sombreado en mm). Los círculos llenos indican la precipitación observada en cada estación de acuerdo a su tamaño, y los números al lado de dichos círculos indican el porcentaje pronosticado por el modelo de la precipitación observada. La topografía del modelo esta dibujada con líneas de contornos cada 5 hectómetros por encima de los 10 hm.</a:t>
            </a:r>
            <a:endParaRPr lang="es-ES" sz="1200" dirty="0" smtClean="0"/>
          </a:p>
          <a:p>
            <a:endParaRPr lang="en-US" dirty="0"/>
          </a:p>
        </p:txBody>
      </p:sp>
      <p:sp>
        <p:nvSpPr>
          <p:cNvPr id="4" name="3 Marcador de número de diapositiva"/>
          <p:cNvSpPr>
            <a:spLocks noGrp="1"/>
          </p:cNvSpPr>
          <p:nvPr>
            <p:ph type="sldNum" sz="quarter" idx="10"/>
          </p:nvPr>
        </p:nvSpPr>
        <p:spPr/>
        <p:txBody>
          <a:bodyPr/>
          <a:lstStyle/>
          <a:p>
            <a:fld id="{89EA3933-6D81-42C2-93EE-F79CDF586E12}" type="slidenum">
              <a:rPr lang="en-US" smtClean="0"/>
              <a:pPr/>
              <a:t>48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Pedro Flombaum works in collaboration with Adam </a:t>
            </a:r>
            <a:r>
              <a:rPr lang="en-US" sz="1200" kern="1200" dirty="0" err="1" smtClean="0">
                <a:solidFill>
                  <a:schemeClr val="tx1"/>
                </a:solidFill>
                <a:latin typeface="+mn-lt"/>
                <a:ea typeface="+mn-ea"/>
                <a:cs typeface="+mn-cs"/>
              </a:rPr>
              <a:t>Martiny</a:t>
            </a:r>
            <a:r>
              <a:rPr lang="en-US" sz="1200" kern="1200" dirty="0" smtClean="0">
                <a:solidFill>
                  <a:schemeClr val="tx1"/>
                </a:solidFill>
                <a:latin typeface="+mn-lt"/>
                <a:ea typeface="+mn-ea"/>
                <a:cs typeface="+mn-cs"/>
              </a:rPr>
              <a:t>, from the University of California Irvine.</a:t>
            </a:r>
          </a:p>
          <a:p>
            <a:r>
              <a:rPr lang="en-US" sz="1200" kern="1200" dirty="0" smtClean="0">
                <a:solidFill>
                  <a:schemeClr val="tx1"/>
                </a:solidFill>
                <a:latin typeface="+mn-lt"/>
                <a:ea typeface="+mn-ea"/>
                <a:cs typeface="+mn-cs"/>
              </a:rPr>
              <a:t>He is interested in how biodiversity and climate interact to affect ecosystem functioning, mostly the carbon cycle.</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studies two marine bacteria able to fix carbon by photosynthesis. These bacteria live in all oceans between 40ºN and 40ºS and are the most abundant photosynthetic organisms on earth, and so they are expected to play an important role on the global carbon cycle.</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His objective is to generate a model based on light, temperature, and nitrogen to quantify the abundance of PRO and SYN at a global scale.</a:t>
            </a:r>
          </a:p>
          <a:p>
            <a:endParaRPr lang="es-ES" dirty="0"/>
          </a:p>
        </p:txBody>
      </p:sp>
      <p:sp>
        <p:nvSpPr>
          <p:cNvPr id="4" name="3 Marcador de número de diapositiva"/>
          <p:cNvSpPr>
            <a:spLocks noGrp="1"/>
          </p:cNvSpPr>
          <p:nvPr>
            <p:ph type="sldNum" sz="quarter" idx="10"/>
          </p:nvPr>
        </p:nvSpPr>
        <p:spPr/>
        <p:txBody>
          <a:bodyPr/>
          <a:lstStyle/>
          <a:p>
            <a:pPr>
              <a:defRPr/>
            </a:pPr>
            <a:fld id="{FB7D8D06-1303-45DD-BCE5-4FA1FB48CA41}" type="slidenum">
              <a:rPr lang="es-ES" smtClean="0"/>
              <a:pPr>
                <a:defRPr/>
              </a:pPr>
              <a:t>50</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P Flombaum compiled a large dataset with all available PROCHLOROCCUS and SYNECHOCOCCUS field observations. He contacted author all around the globe and downloaded information from several open repositories like IFREMER. Each record in his database is a field sample with bacteria counts (number of cells per milliliter) and environmental variables related with the ecology of PRO and SYN. Mainly temperature, light, and nutrients. </a:t>
            </a:r>
          </a:p>
          <a:p>
            <a:r>
              <a:rPr lang="en-US" sz="1200" kern="1200" dirty="0" smtClean="0">
                <a:solidFill>
                  <a:schemeClr val="tx1"/>
                </a:solidFill>
                <a:latin typeface="+mn-lt"/>
                <a:ea typeface="+mn-ea"/>
                <a:cs typeface="+mn-cs"/>
              </a:rPr>
              <a:t>With his analyses, he hopes to obtain a regression model able to quantify the abundance of bacteria. A preliminary result showed a 5 orders of magnitude increase in bacteria abundance between 10 and 15 ºC at the sea surface. </a:t>
            </a:r>
          </a:p>
          <a:p>
            <a:r>
              <a:rPr lang="en-US" sz="1200" kern="1200" dirty="0" smtClean="0">
                <a:solidFill>
                  <a:schemeClr val="tx1"/>
                </a:solidFill>
                <a:latin typeface="+mn-lt"/>
                <a:ea typeface="+mn-ea"/>
                <a:cs typeface="+mn-cs"/>
              </a:rPr>
              <a:t>The last step of his project is to use the regression model to generate global maps of the bacteria abundance based on satellite Sea Surface Temperature and Photosynthetic Active Radiation. </a:t>
            </a:r>
          </a:p>
          <a:p>
            <a:endParaRPr lang="en-US" sz="1200" kern="1200" dirty="0" smtClean="0">
              <a:solidFill>
                <a:schemeClr val="tx1"/>
              </a:solidFill>
              <a:latin typeface="+mn-lt"/>
              <a:ea typeface="+mn-ea"/>
              <a:cs typeface="+mn-cs"/>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0FAFF-9A1A-4E3E-A9A6-F82A31C70BE3}" type="slidenum">
              <a:rPr lang="en-US"/>
              <a:pPr fontAlgn="base">
                <a:spcBef>
                  <a:spcPct val="0"/>
                </a:spcBef>
                <a:spcAft>
                  <a:spcPct val="0"/>
                </a:spcAft>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489FF-D71A-41D4-B5B7-97F4E277A24D}" type="slidenum">
              <a:rPr lang="es-ES_tradnl"/>
              <a:pPr/>
              <a:t>10</a:t>
            </a:fld>
            <a:endParaRPr lang="es-ES_tradnl"/>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AU"/>
              <a:t>Left: Satellite SST and winds observations. Wind variability produces large changes in the SST, as for instance upwelling along the Uruguayan coast. Right: it was found that this process is modulated by climate variability through the runoff and, therefore, climate variability and change have a large impact on this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4987C-5C16-458C-8F36-B0A6357C792A}" type="slidenum">
              <a:rPr lang="es-ES_tradnl"/>
              <a:pPr/>
              <a:t>11</a:t>
            </a:fld>
            <a:endParaRPr lang="es-ES_tradnl"/>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AU"/>
              <a:t>Dispersion of particles in a numerical model of the Río de la Plata, resembling fish eggs and young larvae. Results indicate that the retention in this estuary results of natural wind variability in short time scales. Changes in winds can therefore affect the retentive properties of the system, used by a number of fishes for spawning and nursing.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6D07D-17C7-4EB9-BC23-C0865D9E5250}" type="slidenum">
              <a:rPr lang="es-ES_tradnl"/>
              <a:pPr/>
              <a:t>12</a:t>
            </a:fld>
            <a:endParaRPr lang="es-ES_trad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a:t>The figure shows the (normalized) amplitude and phase of the M2 tidal constituent. Even though tides are supposed to be a simple deterministic process, in the Rio de la Plata it displays large inter-annual variability, which seems to be related with variability in the sea level. This last, in turn, changes with the runoff and climate change. Changes on tides have an impact on navigation, sedimentation and the Paraná delta progress.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1AAEC-15A8-4D01-AB58-E6C1A1F0A4ED}" type="slidenum">
              <a:rPr lang="en-US"/>
              <a:pPr/>
              <a:t>14</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We have demonstrated the existence of a diurnal cycle in the boundary layer divergence and a dependence of this cycle and related convection on the synoptic conditions during a 15-day period during SALLJEX.</a:t>
            </a:r>
          </a:p>
          <a:p>
            <a:r>
              <a:rPr lang="en-US" dirty="0"/>
              <a:t>During weakly forced environments characterized by </a:t>
            </a:r>
            <a:r>
              <a:rPr lang="en-US" dirty="0" err="1"/>
              <a:t>anticyclonic</a:t>
            </a:r>
            <a:r>
              <a:rPr lang="en-US" dirty="0"/>
              <a:t> </a:t>
            </a:r>
            <a:r>
              <a:rPr lang="en-US" dirty="0" err="1"/>
              <a:t>circulation,boundary</a:t>
            </a:r>
            <a:r>
              <a:rPr lang="en-US" dirty="0"/>
              <a:t> layer regime dominates, characterized by nocturnal eastward anomaly </a:t>
            </a:r>
            <a:r>
              <a:rPr lang="en-US" dirty="0" err="1"/>
              <a:t>ﬂow</a:t>
            </a:r>
            <a:r>
              <a:rPr lang="en-US" dirty="0"/>
              <a:t> and convergence and daytime westward anomaly </a:t>
            </a:r>
            <a:r>
              <a:rPr lang="en-US" dirty="0" err="1"/>
              <a:t>ﬂow</a:t>
            </a:r>
            <a:r>
              <a:rPr lang="en-US" dirty="0"/>
              <a:t> and divergence over the plains. In contrast, during stronger environments (SALLJ conditions), diurnal oscillation in divergence exhibits no reversal of sign in both wind components. Daytime divergence is completely dominated by the zonal component while nocturnal convergence responds to the </a:t>
            </a:r>
            <a:r>
              <a:rPr lang="en-US" dirty="0" err="1"/>
              <a:t>meridional</a:t>
            </a:r>
            <a:r>
              <a:rPr lang="en-US" dirty="0"/>
              <a:t> component effected by the presence of the SALLJ that generates the favorable conditions to trigger organized convection.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975DE-48FB-45DE-9AD2-CDB1511756A8}" type="slidenum">
              <a:rPr lang="es-ES"/>
              <a:pPr/>
              <a:t>17</a:t>
            </a:fld>
            <a:endParaRPr lang="es-E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s-ES"/>
              <a:t>Considering different source of satellite information clasification and characterization of the intensity of convection is studied over Sout America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835C9-4EF5-4F1A-9865-C84D685B33AD}" type="slidenum">
              <a:rPr lang="es-ES"/>
              <a:pPr/>
              <a:t>18</a:t>
            </a:fld>
            <a:endParaRPr lang="es-E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s-ES" dirty="0" err="1"/>
              <a:t>Comparation</a:t>
            </a:r>
            <a:r>
              <a:rPr lang="es-ES" dirty="0"/>
              <a:t> </a:t>
            </a:r>
            <a:r>
              <a:rPr lang="es-ES" dirty="0" err="1"/>
              <a:t>between</a:t>
            </a:r>
            <a:r>
              <a:rPr lang="es-ES" dirty="0"/>
              <a:t> TRMM </a:t>
            </a:r>
            <a:r>
              <a:rPr lang="es-ES" dirty="0" err="1"/>
              <a:t>information</a:t>
            </a:r>
            <a:r>
              <a:rPr lang="es-ES" dirty="0"/>
              <a:t> and GR </a:t>
            </a:r>
            <a:r>
              <a:rPr lang="es-ES" dirty="0" err="1"/>
              <a:t>upper</a:t>
            </a:r>
            <a:r>
              <a:rPr lang="es-ES" dirty="0"/>
              <a:t> </a:t>
            </a:r>
            <a:r>
              <a:rPr lang="es-ES" dirty="0" err="1"/>
              <a:t>pannels</a:t>
            </a:r>
            <a:r>
              <a:rPr lang="es-ES" dirty="0"/>
              <a:t>. Red line </a:t>
            </a:r>
            <a:r>
              <a:rPr lang="es-ES" dirty="0" err="1"/>
              <a:t>distribution</a:t>
            </a:r>
            <a:r>
              <a:rPr lang="es-ES" dirty="0"/>
              <a:t> of </a:t>
            </a:r>
            <a:r>
              <a:rPr lang="es-ES" dirty="0" err="1"/>
              <a:t>observations</a:t>
            </a:r>
            <a:r>
              <a:rPr lang="es-ES" dirty="0"/>
              <a:t> </a:t>
            </a:r>
            <a:r>
              <a:rPr lang="es-ES" dirty="0" err="1"/>
              <a:t>from</a:t>
            </a:r>
            <a:r>
              <a:rPr lang="es-ES" dirty="0"/>
              <a:t> TRMM and </a:t>
            </a:r>
            <a:r>
              <a:rPr lang="es-ES" dirty="0" err="1"/>
              <a:t>blue</a:t>
            </a:r>
            <a:r>
              <a:rPr lang="es-ES" dirty="0"/>
              <a:t> </a:t>
            </a:r>
            <a:r>
              <a:rPr lang="es-ES" dirty="0" err="1"/>
              <a:t>from</a:t>
            </a:r>
            <a:r>
              <a:rPr lang="es-ES" dirty="0"/>
              <a:t> </a:t>
            </a:r>
            <a:r>
              <a:rPr lang="es-ES" dirty="0" err="1"/>
              <a:t>Ezeiza</a:t>
            </a:r>
            <a:r>
              <a:rPr lang="es-ES" dirty="0"/>
              <a:t> </a:t>
            </a:r>
            <a:r>
              <a:rPr lang="es-ES" dirty="0" err="1"/>
              <a:t>during</a:t>
            </a:r>
            <a:r>
              <a:rPr lang="es-ES" dirty="0"/>
              <a:t> a </a:t>
            </a:r>
            <a:r>
              <a:rPr lang="es-ES" dirty="0" err="1"/>
              <a:t>convective</a:t>
            </a:r>
            <a:r>
              <a:rPr lang="es-ES" dirty="0"/>
              <a:t> case. A </a:t>
            </a:r>
            <a:r>
              <a:rPr lang="es-ES" dirty="0" err="1"/>
              <a:t>Large</a:t>
            </a:r>
            <a:r>
              <a:rPr lang="es-ES" dirty="0"/>
              <a:t> </a:t>
            </a:r>
            <a:r>
              <a:rPr lang="es-ES" dirty="0" err="1"/>
              <a:t>underestimation</a:t>
            </a:r>
            <a:r>
              <a:rPr lang="es-ES" dirty="0"/>
              <a:t> </a:t>
            </a:r>
            <a:r>
              <a:rPr lang="es-ES" dirty="0" err="1"/>
              <a:t>is</a:t>
            </a:r>
            <a:r>
              <a:rPr lang="es-ES" dirty="0"/>
              <a:t> </a:t>
            </a:r>
            <a:r>
              <a:rPr lang="es-ES" dirty="0" err="1"/>
              <a:t>observed</a:t>
            </a:r>
            <a:r>
              <a:rPr lang="es-ES" dirty="0"/>
              <a:t> in </a:t>
            </a:r>
            <a:r>
              <a:rPr lang="es-ES" dirty="0" err="1"/>
              <a:t>the</a:t>
            </a:r>
            <a:r>
              <a:rPr lang="es-ES" dirty="0"/>
              <a:t> GR </a:t>
            </a:r>
            <a:r>
              <a:rPr lang="es-ES" dirty="0" err="1"/>
              <a:t>observation</a:t>
            </a:r>
            <a:r>
              <a:rPr lang="es-ES" dirty="0"/>
              <a:t>. </a:t>
            </a:r>
            <a:r>
              <a:rPr lang="es-ES" dirty="0" err="1"/>
              <a:t>Bias</a:t>
            </a:r>
            <a:r>
              <a:rPr lang="es-ES" dirty="0"/>
              <a:t> </a:t>
            </a:r>
            <a:r>
              <a:rPr lang="es-ES" dirty="0" err="1"/>
              <a:t>larger</a:t>
            </a:r>
            <a:r>
              <a:rPr lang="es-ES" dirty="0"/>
              <a:t> </a:t>
            </a:r>
            <a:r>
              <a:rPr lang="es-ES" dirty="0" err="1"/>
              <a:t>than</a:t>
            </a:r>
            <a:r>
              <a:rPr lang="es-ES" dirty="0"/>
              <a:t> 10 </a:t>
            </a:r>
            <a:r>
              <a:rPr lang="es-ES" dirty="0" err="1"/>
              <a:t>dBz</a:t>
            </a:r>
            <a:r>
              <a:rPr lang="es-ES" dirty="0"/>
              <a:t> can </a:t>
            </a:r>
            <a:r>
              <a:rPr lang="es-ES" dirty="0" err="1"/>
              <a:t>be</a:t>
            </a:r>
            <a:r>
              <a:rPr lang="es-ES" dirty="0"/>
              <a:t> </a:t>
            </a:r>
            <a:r>
              <a:rPr lang="es-ES" dirty="0" err="1"/>
              <a:t>obsreved</a:t>
            </a:r>
            <a:r>
              <a:rPr lang="es-ES" dirty="0"/>
              <a:t> </a:t>
            </a:r>
            <a:r>
              <a:rPr lang="es-ES" dirty="0" err="1"/>
              <a:t>also</a:t>
            </a:r>
            <a:r>
              <a:rPr lang="es-ES" dirty="0"/>
              <a:t> in </a:t>
            </a:r>
            <a:r>
              <a:rPr lang="es-ES" dirty="0" err="1"/>
              <a:t>the</a:t>
            </a:r>
            <a:r>
              <a:rPr lang="es-ES" dirty="0"/>
              <a:t> </a:t>
            </a:r>
            <a:r>
              <a:rPr lang="es-ES" dirty="0" err="1"/>
              <a:t>comparation</a:t>
            </a:r>
            <a:r>
              <a:rPr lang="es-ES" dirty="0"/>
              <a:t> </a:t>
            </a:r>
            <a:r>
              <a:rPr lang="es-ES" dirty="0" err="1"/>
              <a:t>between</a:t>
            </a:r>
            <a:r>
              <a:rPr lang="es-ES" dirty="0"/>
              <a:t> </a:t>
            </a:r>
            <a:r>
              <a:rPr lang="es-ES" dirty="0" err="1"/>
              <a:t>disdrometer</a:t>
            </a:r>
            <a:r>
              <a:rPr lang="es-ES" dirty="0"/>
              <a:t> </a:t>
            </a:r>
            <a:r>
              <a:rPr lang="es-ES" dirty="0" err="1"/>
              <a:t>information</a:t>
            </a:r>
            <a:r>
              <a:rPr lang="es-ES" dirty="0"/>
              <a:t> and GR (</a:t>
            </a:r>
            <a:r>
              <a:rPr lang="es-ES" dirty="0" err="1"/>
              <a:t>lower</a:t>
            </a:r>
            <a:r>
              <a:rPr lang="es-ES" dirty="0"/>
              <a:t> –</a:t>
            </a:r>
            <a:r>
              <a:rPr lang="es-ES" dirty="0" err="1"/>
              <a:t>left</a:t>
            </a:r>
            <a:r>
              <a:rPr lang="es-ES" dirty="0"/>
              <a:t> </a:t>
            </a:r>
            <a:r>
              <a:rPr lang="es-ES" dirty="0" err="1"/>
              <a:t>pannel</a:t>
            </a:r>
            <a:r>
              <a:rPr lang="es-ES" dirty="0"/>
              <a:t>). </a:t>
            </a:r>
            <a:r>
              <a:rPr lang="es-ES" dirty="0" err="1"/>
              <a:t>Parana</a:t>
            </a:r>
            <a:r>
              <a:rPr lang="es-ES" dirty="0"/>
              <a:t> shows a </a:t>
            </a:r>
            <a:r>
              <a:rPr lang="es-ES" dirty="0" err="1"/>
              <a:t>better</a:t>
            </a:r>
            <a:r>
              <a:rPr lang="es-ES" dirty="0"/>
              <a:t> performance in </a:t>
            </a:r>
            <a:r>
              <a:rPr lang="es-ES" dirty="0" err="1"/>
              <a:t>all</a:t>
            </a:r>
            <a:r>
              <a:rPr lang="es-ES" dirty="0"/>
              <a:t> </a:t>
            </a:r>
            <a:r>
              <a:rPr lang="es-ES" dirty="0" err="1"/>
              <a:t>ranges</a:t>
            </a:r>
            <a:r>
              <a:rPr lang="es-E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6CF0B-8244-4C4D-8214-94AF289EE883}" type="slidenum">
              <a:rPr lang="en-US"/>
              <a:pPr/>
              <a:t>20</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solidFill>
                  <a:srgbClr val="000000"/>
                </a:solidFill>
              </a:rPr>
              <a:t>Fig. 1. Position of the Tide Gauges (magenta dots) and of the crossovers (circles) considered for the comparison between tide models and observed amplitudes and phases. Background: bathymetry (</a:t>
            </a:r>
            <a:r>
              <a:rPr lang="en-US">
                <a:solidFill>
                  <a:srgbClr val="000065"/>
                </a:solidFill>
              </a:rPr>
              <a:t>Smith and Sandwell,1997</a:t>
            </a:r>
            <a:r>
              <a:rPr lang="en-US">
                <a:solidFill>
                  <a:srgbClr val="000000"/>
                </a:solidFill>
              </a:rPr>
              <a:t>); diagonal lines correspond to the ascending and descending paths of the T/P and J-1 and J-2 missions; the eastern border of the shelf is represented by the 300m isobath( black contour).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GB"/>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GB"/>
          </a:p>
        </p:txBody>
      </p:sp>
      <p:sp>
        <p:nvSpPr>
          <p:cNvPr id="4" name="3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GB"/>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4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GB"/>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7" name="6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8" name="7 Marcador de pie de página"/>
          <p:cNvSpPr>
            <a:spLocks noGrp="1"/>
          </p:cNvSpPr>
          <p:nvPr>
            <p:ph type="ftr" sz="quarter" idx="11"/>
          </p:nvPr>
        </p:nvSpPr>
        <p:spPr/>
        <p:txBody>
          <a:bodyPr/>
          <a:lstStyle/>
          <a:p>
            <a:endParaRPr lang="en-GB"/>
          </a:p>
        </p:txBody>
      </p:sp>
      <p:sp>
        <p:nvSpPr>
          <p:cNvPr id="9" name="8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4" name="3 Marcador de pie de página"/>
          <p:cNvSpPr>
            <a:spLocks noGrp="1"/>
          </p:cNvSpPr>
          <p:nvPr>
            <p:ph type="ftr" sz="quarter" idx="11"/>
          </p:nvPr>
        </p:nvSpPr>
        <p:spPr/>
        <p:txBody>
          <a:bodyPr/>
          <a:lstStyle/>
          <a:p>
            <a:endParaRPr lang="en-GB"/>
          </a:p>
        </p:txBody>
      </p:sp>
      <p:sp>
        <p:nvSpPr>
          <p:cNvPr id="5" name="4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3" name="2 Marcador de pie de página"/>
          <p:cNvSpPr>
            <a:spLocks noGrp="1"/>
          </p:cNvSpPr>
          <p:nvPr>
            <p:ph type="ftr" sz="quarter" idx="11"/>
          </p:nvPr>
        </p:nvSpPr>
        <p:spPr/>
        <p:txBody>
          <a:bodyPr/>
          <a:lstStyle/>
          <a:p>
            <a:endParaRPr lang="en-GB"/>
          </a:p>
        </p:txBody>
      </p:sp>
      <p:sp>
        <p:nvSpPr>
          <p:cNvPr id="4" name="3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GB"/>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GB"/>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GB"/>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GB"/>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fecha"/>
          <p:cNvSpPr>
            <a:spLocks noGrp="1"/>
          </p:cNvSpPr>
          <p:nvPr>
            <p:ph type="dt" sz="half" idx="10"/>
          </p:nvPr>
        </p:nvSpPr>
        <p:spPr/>
        <p:txBody>
          <a:bodyPr/>
          <a:lstStyle/>
          <a:p>
            <a:fld id="{D4B746D8-7EAF-461D-A57E-22B05EF18244}" type="datetimeFigureOut">
              <a:rPr lang="es-AR" smtClean="0"/>
              <a:pPr/>
              <a:t>04/11/2010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C48BF297-353B-41C6-9DA4-1D22E95A8E10}" type="slidenum">
              <a:rPr lang="en-GB" smtClean="0"/>
              <a:pPr/>
              <a:t>‹Nº›</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3E810AA-8DA2-412A-995D-A5FAD716BCB6}" type="slidenum">
              <a:rPr lang="en-US"/>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529DA49-8A4A-4B46-8240-38E44C9597A7}" type="slidenum">
              <a:rPr lang="en-US"/>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639E4A7-60E4-4771-888C-EE05C383CF8C}" type="slidenum">
              <a:rPr lang="en-US"/>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13072BCA-70DD-4F4E-9441-0789562CCC94}" type="slidenum">
              <a:rPr lang="en-US"/>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4B3AEEF8-15A1-4B7B-8B5F-DB2E58869173}" type="slidenum">
              <a:rPr lang="en-US"/>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9518C24B-EC8F-4FBC-ADAD-325A67159690}" type="slidenum">
              <a:rPr lang="en-US"/>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67B298DB-E0D6-4179-B5EA-3BDCD4C04003}"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F6982C2-A1AE-4D74-A244-A5324D459172}" type="slidenum">
              <a:rPr lang="en-US"/>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B851D5FF-6438-45D0-85D0-41A11D4DAA1D}" type="slidenum">
              <a:rPr lang="en-US"/>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2471AB5F-496B-4601-8775-A47ABAADE653}" type="slidenum">
              <a:rPr lang="en-US"/>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1821092-6390-4D29-8C41-3F7FFE4F7F59}"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D9205E-0A98-4CB5-90C9-ACC8C93B5477}" type="datetimeFigureOut">
              <a:rPr lang="es-AR" smtClean="0"/>
              <a:pPr/>
              <a:t>04/11/2010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968938-3DB7-45BB-B5D8-23FA8935074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9205E-0A98-4CB5-90C9-ACC8C93B5477}" type="datetimeFigureOut">
              <a:rPr lang="es-AR" smtClean="0"/>
              <a:pPr/>
              <a:t>04/11/2010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8938-3DB7-45BB-B5D8-23FA8935074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GB"/>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746D8-7EAF-461D-A57E-22B05EF18244}" type="datetimeFigureOut">
              <a:rPr lang="es-AR" smtClean="0"/>
              <a:pPr/>
              <a:t>04/11/2010</a:t>
            </a:fld>
            <a:endParaRPr lang="en-GB"/>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BF297-353B-41C6-9DA4-1D22E95A8E10}" type="slidenum">
              <a:rPr lang="en-GB" smtClean="0"/>
              <a:pPr/>
              <a:t>‹Nº›</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0D31307-898A-4C98-9A33-A8ECA537537A}"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6" charset="-128"/>
        </a:defRPr>
      </a:lvl2pPr>
      <a:lvl3pPr algn="ctr" rtl="0" fontAlgn="base">
        <a:spcBef>
          <a:spcPct val="0"/>
        </a:spcBef>
        <a:spcAft>
          <a:spcPct val="0"/>
        </a:spcAft>
        <a:defRPr sz="4400">
          <a:solidFill>
            <a:schemeClr val="tx2"/>
          </a:solidFill>
          <a:latin typeface="Arial" charset="0"/>
          <a:ea typeface="ＭＳ Ｐゴシック" pitchFamily="16" charset="-128"/>
        </a:defRPr>
      </a:lvl3pPr>
      <a:lvl4pPr algn="ctr" rtl="0" fontAlgn="base">
        <a:spcBef>
          <a:spcPct val="0"/>
        </a:spcBef>
        <a:spcAft>
          <a:spcPct val="0"/>
        </a:spcAft>
        <a:defRPr sz="4400">
          <a:solidFill>
            <a:schemeClr val="tx2"/>
          </a:solidFill>
          <a:latin typeface="Arial" charset="0"/>
          <a:ea typeface="ＭＳ Ｐゴシック" pitchFamily="16" charset="-128"/>
        </a:defRPr>
      </a:lvl4pPr>
      <a:lvl5pPr algn="ctr" rtl="0" fontAlgn="base">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3.w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9.gif"/><Relationship Id="rId11" Type="http://schemas.openxmlformats.org/officeDocument/2006/relationships/image" Target="../media/image34.jpeg"/><Relationship Id="rId5" Type="http://schemas.openxmlformats.org/officeDocument/2006/relationships/image" Target="../media/image28.gif"/><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2.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5.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56.emf"/><Relationship Id="rId4" Type="http://schemas.openxmlformats.org/officeDocument/2006/relationships/image" Target="../media/image55.emf"/></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78.emf"/></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1.pn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CIMA2"/>
          <p:cNvPicPr>
            <a:picLocks noChangeAspect="1" noChangeArrowheads="1"/>
          </p:cNvPicPr>
          <p:nvPr/>
        </p:nvPicPr>
        <p:blipFill>
          <a:blip r:embed="rId2"/>
          <a:srcRect/>
          <a:stretch>
            <a:fillRect/>
          </a:stretch>
        </p:blipFill>
        <p:spPr bwMode="auto">
          <a:xfrm>
            <a:off x="2857488" y="428604"/>
            <a:ext cx="3006957" cy="2357454"/>
          </a:xfrm>
          <a:prstGeom prst="rect">
            <a:avLst/>
          </a:prstGeom>
          <a:noFill/>
        </p:spPr>
      </p:pic>
      <p:sp>
        <p:nvSpPr>
          <p:cNvPr id="3" name="2 CuadroTexto"/>
          <p:cNvSpPr txBox="1"/>
          <p:nvPr/>
        </p:nvSpPr>
        <p:spPr>
          <a:xfrm>
            <a:off x="1142976" y="3286124"/>
            <a:ext cx="7000924" cy="369332"/>
          </a:xfrm>
          <a:prstGeom prst="rect">
            <a:avLst/>
          </a:prstGeom>
          <a:noFill/>
        </p:spPr>
        <p:txBody>
          <a:bodyPr wrap="square" rtlCol="0">
            <a:spAutoFit/>
          </a:bodyPr>
          <a:lstStyle/>
          <a:p>
            <a:endParaRPr lang="es-ES" dirty="0"/>
          </a:p>
        </p:txBody>
      </p:sp>
      <p:sp>
        <p:nvSpPr>
          <p:cNvPr id="4" name="3 CuadroTexto"/>
          <p:cNvSpPr txBox="1"/>
          <p:nvPr/>
        </p:nvSpPr>
        <p:spPr>
          <a:xfrm>
            <a:off x="857224" y="3143248"/>
            <a:ext cx="7072362" cy="1754326"/>
          </a:xfrm>
          <a:prstGeom prst="rect">
            <a:avLst/>
          </a:prstGeom>
          <a:noFill/>
        </p:spPr>
        <p:txBody>
          <a:bodyPr wrap="square" rtlCol="0">
            <a:spAutoFit/>
          </a:bodyPr>
          <a:lstStyle/>
          <a:p>
            <a:pPr algn="ctr"/>
            <a:r>
              <a:rPr lang="es-ES" sz="3600" b="1" dirty="0" smtClean="0">
                <a:solidFill>
                  <a:srgbClr val="0070C0"/>
                </a:solidFill>
              </a:rPr>
              <a:t>CENTRO DE INVESTIGACIONES DEL MAR Y LA ATMÓSFERA :</a:t>
            </a:r>
            <a:endParaRPr lang="es-ES" sz="3600" b="1" dirty="0">
              <a:solidFill>
                <a:srgbClr val="0070C0"/>
              </a:solidFill>
            </a:endParaRPr>
          </a:p>
          <a:p>
            <a:pPr algn="ctr"/>
            <a:r>
              <a:rPr lang="es-ES" sz="3600" b="1" dirty="0" err="1" smtClean="0">
                <a:solidFill>
                  <a:srgbClr val="0070C0"/>
                </a:solidFill>
              </a:rPr>
              <a:t>Main</a:t>
            </a:r>
            <a:r>
              <a:rPr lang="es-ES" sz="3600" b="1" dirty="0" smtClean="0">
                <a:solidFill>
                  <a:srgbClr val="0070C0"/>
                </a:solidFill>
              </a:rPr>
              <a:t> </a:t>
            </a:r>
            <a:r>
              <a:rPr lang="es-ES" sz="3600" b="1" dirty="0" err="1" smtClean="0">
                <a:solidFill>
                  <a:srgbClr val="0070C0"/>
                </a:solidFill>
              </a:rPr>
              <a:t>research</a:t>
            </a:r>
            <a:r>
              <a:rPr lang="es-ES" sz="3600" b="1" dirty="0" smtClean="0">
                <a:solidFill>
                  <a:srgbClr val="0070C0"/>
                </a:solidFill>
              </a:rPr>
              <a:t> </a:t>
            </a:r>
            <a:r>
              <a:rPr lang="es-ES" sz="3600" b="1" dirty="0" err="1" smtClean="0">
                <a:solidFill>
                  <a:srgbClr val="0070C0"/>
                </a:solidFill>
              </a:rPr>
              <a:t>activities</a:t>
            </a:r>
            <a:endParaRPr lang="es-ES" sz="3600" b="1" dirty="0">
              <a:solidFill>
                <a:srgbClr val="0070C0"/>
              </a:solidFill>
            </a:endParaRPr>
          </a:p>
        </p:txBody>
      </p:sp>
      <p:sp>
        <p:nvSpPr>
          <p:cNvPr id="5" name="4 CuadroTexto"/>
          <p:cNvSpPr txBox="1"/>
          <p:nvPr/>
        </p:nvSpPr>
        <p:spPr>
          <a:xfrm>
            <a:off x="1428728" y="5214950"/>
            <a:ext cx="6143668" cy="954107"/>
          </a:xfrm>
          <a:prstGeom prst="rect">
            <a:avLst/>
          </a:prstGeom>
          <a:noFill/>
        </p:spPr>
        <p:txBody>
          <a:bodyPr wrap="square" rtlCol="0">
            <a:spAutoFit/>
          </a:bodyPr>
          <a:lstStyle/>
          <a:p>
            <a:pPr algn="ctr"/>
            <a:r>
              <a:rPr lang="es-ES" sz="2800" b="1" dirty="0" smtClean="0"/>
              <a:t>Carolina Vera</a:t>
            </a:r>
          </a:p>
          <a:p>
            <a:pPr algn="ctr"/>
            <a:r>
              <a:rPr lang="es-ES" sz="2800" b="1" dirty="0" smtClean="0"/>
              <a:t>Director</a:t>
            </a:r>
            <a:endParaRPr lang="es-ES" sz="2800" b="1"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5029200" y="228600"/>
            <a:ext cx="3657600" cy="4525963"/>
          </a:xfrm>
        </p:spPr>
        <p:txBody>
          <a:bodyPr/>
          <a:lstStyle/>
          <a:p>
            <a:pPr>
              <a:buFontTx/>
              <a:buNone/>
            </a:pPr>
            <a:r>
              <a:rPr lang="en-AU"/>
              <a:t>	</a:t>
            </a:r>
            <a:r>
              <a:rPr lang="en-AU" sz="2800"/>
              <a:t>Wind variability and runoff have a large impact on the SST in this shallow area</a:t>
            </a:r>
          </a:p>
        </p:txBody>
      </p:sp>
      <p:pic>
        <p:nvPicPr>
          <p:cNvPr id="32772" name="Picture 4"/>
          <p:cNvPicPr>
            <a:picLocks noChangeAspect="1" noChangeArrowheads="1"/>
          </p:cNvPicPr>
          <p:nvPr/>
        </p:nvPicPr>
        <p:blipFill>
          <a:blip r:embed="rId3"/>
          <a:srcRect/>
          <a:stretch>
            <a:fillRect/>
          </a:stretch>
        </p:blipFill>
        <p:spPr bwMode="auto">
          <a:xfrm>
            <a:off x="82550" y="152400"/>
            <a:ext cx="4870450" cy="6324600"/>
          </a:xfrm>
          <a:prstGeom prst="rect">
            <a:avLst/>
          </a:prstGeom>
          <a:noFill/>
          <a:ln w="9525">
            <a:noFill/>
            <a:miter lim="800000"/>
            <a:headEnd/>
            <a:tailEnd/>
          </a:ln>
          <a:effectLst/>
        </p:spPr>
      </p:pic>
      <p:sp>
        <p:nvSpPr>
          <p:cNvPr id="32773" name="Text Box 5"/>
          <p:cNvSpPr txBox="1">
            <a:spLocks noChangeArrowheads="1"/>
          </p:cNvSpPr>
          <p:nvPr/>
        </p:nvSpPr>
        <p:spPr bwMode="auto">
          <a:xfrm>
            <a:off x="76200" y="6553200"/>
            <a:ext cx="7543800" cy="304800"/>
          </a:xfrm>
          <a:prstGeom prst="rect">
            <a:avLst/>
          </a:prstGeom>
          <a:noFill/>
          <a:ln w="9525">
            <a:noFill/>
            <a:miter lim="800000"/>
            <a:headEnd/>
            <a:tailEnd/>
          </a:ln>
          <a:effectLst/>
        </p:spPr>
        <p:txBody>
          <a:bodyPr>
            <a:spAutoFit/>
          </a:bodyPr>
          <a:lstStyle/>
          <a:p>
            <a:pPr>
              <a:spcBef>
                <a:spcPct val="50000"/>
              </a:spcBef>
            </a:pPr>
            <a:r>
              <a:rPr lang="es-ES" sz="1400" b="1"/>
              <a:t>From Simionato, Luz Clara, Campetella, Guerrero &amp; Moreira. CSR in press </a:t>
            </a:r>
          </a:p>
        </p:txBody>
      </p:sp>
      <p:pic>
        <p:nvPicPr>
          <p:cNvPr id="32775" name="Picture 7"/>
          <p:cNvPicPr>
            <a:picLocks noChangeAspect="1" noChangeArrowheads="1"/>
          </p:cNvPicPr>
          <p:nvPr/>
        </p:nvPicPr>
        <p:blipFill>
          <a:blip r:embed="rId4"/>
          <a:srcRect/>
          <a:stretch>
            <a:fillRect/>
          </a:stretch>
        </p:blipFill>
        <p:spPr bwMode="auto">
          <a:xfrm>
            <a:off x="5299075" y="2571744"/>
            <a:ext cx="3311525" cy="2622550"/>
          </a:xfrm>
          <a:prstGeom prst="rect">
            <a:avLst/>
          </a:prstGeom>
          <a:noFill/>
          <a:ln w="9525">
            <a:noFill/>
            <a:miter lim="800000"/>
            <a:headEnd/>
            <a:tailEnd/>
          </a:ln>
          <a:effectLst/>
        </p:spPr>
      </p:pic>
      <p:pic>
        <p:nvPicPr>
          <p:cNvPr id="6" name="Picture 2" descr="CIMA2"/>
          <p:cNvPicPr>
            <a:picLocks noChangeAspect="1" noChangeArrowheads="1"/>
          </p:cNvPicPr>
          <p:nvPr/>
        </p:nvPicPr>
        <p:blipFill>
          <a:blip r:embed="rId5"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638800" y="0"/>
            <a:ext cx="3276600" cy="4449763"/>
          </a:xfrm>
        </p:spPr>
        <p:txBody>
          <a:bodyPr/>
          <a:lstStyle/>
          <a:p>
            <a:r>
              <a:rPr lang="en-AU" sz="2800" dirty="0"/>
              <a:t>Models are </a:t>
            </a:r>
            <a:r>
              <a:rPr lang="en-AU" sz="2800" dirty="0" smtClean="0"/>
              <a:t>being </a:t>
            </a:r>
            <a:r>
              <a:rPr lang="en-AU" sz="2800" dirty="0"/>
              <a:t>used to understand the reasons that make this estuary retentive for fishes (and contaminants!) in cooperation with INIDEP</a:t>
            </a:r>
          </a:p>
        </p:txBody>
      </p:sp>
      <p:pic>
        <p:nvPicPr>
          <p:cNvPr id="37892" name="Picture 4"/>
          <p:cNvPicPr>
            <a:picLocks noChangeAspect="1" noChangeArrowheads="1"/>
          </p:cNvPicPr>
          <p:nvPr/>
        </p:nvPicPr>
        <p:blipFill>
          <a:blip r:embed="rId3" cstate="print"/>
          <a:srcRect/>
          <a:stretch>
            <a:fillRect/>
          </a:stretch>
        </p:blipFill>
        <p:spPr bwMode="auto">
          <a:xfrm>
            <a:off x="0" y="228600"/>
            <a:ext cx="5418138" cy="6248400"/>
          </a:xfrm>
          <a:prstGeom prst="rect">
            <a:avLst/>
          </a:prstGeom>
          <a:noFill/>
          <a:ln w="9525">
            <a:noFill/>
            <a:miter lim="800000"/>
            <a:headEnd/>
            <a:tailEnd/>
          </a:ln>
          <a:effectLst/>
        </p:spPr>
      </p:pic>
      <p:sp>
        <p:nvSpPr>
          <p:cNvPr id="37893" name="Text Box 5"/>
          <p:cNvSpPr txBox="1">
            <a:spLocks noChangeArrowheads="1"/>
          </p:cNvSpPr>
          <p:nvPr/>
        </p:nvSpPr>
        <p:spPr bwMode="auto">
          <a:xfrm>
            <a:off x="76200" y="6553200"/>
            <a:ext cx="7543800" cy="304800"/>
          </a:xfrm>
          <a:prstGeom prst="rect">
            <a:avLst/>
          </a:prstGeom>
          <a:noFill/>
          <a:ln w="9525">
            <a:noFill/>
            <a:miter lim="800000"/>
            <a:headEnd/>
            <a:tailEnd/>
          </a:ln>
          <a:effectLst/>
        </p:spPr>
        <p:txBody>
          <a:bodyPr>
            <a:spAutoFit/>
          </a:bodyPr>
          <a:lstStyle/>
          <a:p>
            <a:pPr>
              <a:spcBef>
                <a:spcPct val="50000"/>
              </a:spcBef>
            </a:pPr>
            <a:r>
              <a:rPr lang="es-ES" sz="1400" b="1"/>
              <a:t>From Simionato, Berasategui, Acha &amp; Mianzan. Est Coast Shelf Sci 2008 </a:t>
            </a:r>
          </a:p>
        </p:txBody>
      </p:sp>
      <p:pic>
        <p:nvPicPr>
          <p:cNvPr id="5"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457200"/>
            <a:ext cx="9144000" cy="1143000"/>
          </a:xfrm>
        </p:spPr>
        <p:txBody>
          <a:bodyPr>
            <a:normAutofit fontScale="90000"/>
          </a:bodyPr>
          <a:lstStyle/>
          <a:p>
            <a:r>
              <a:rPr lang="en-AU" sz="2800" dirty="0" smtClean="0"/>
              <a:t>Climate </a:t>
            </a:r>
            <a:r>
              <a:rPr lang="en-AU" sz="2800" dirty="0"/>
              <a:t>variability is being related to changes in other estuarine processes, as for instance, tidal propagation, in cooperation with SHN</a:t>
            </a:r>
          </a:p>
        </p:txBody>
      </p:sp>
      <p:pic>
        <p:nvPicPr>
          <p:cNvPr id="21508" name="Picture 4" descr="notchampfasz0"/>
          <p:cNvPicPr>
            <a:picLocks noGrp="1" noChangeAspect="1" noChangeArrowheads="1"/>
          </p:cNvPicPr>
          <p:nvPr>
            <p:ph type="body" idx="1"/>
          </p:nvPr>
        </p:nvPicPr>
        <p:blipFill>
          <a:blip r:embed="rId3"/>
          <a:srcRect/>
          <a:stretch>
            <a:fillRect/>
          </a:stretch>
        </p:blipFill>
        <p:spPr>
          <a:xfrm>
            <a:off x="1443038" y="2027238"/>
            <a:ext cx="6405562" cy="4525962"/>
          </a:xfrm>
          <a:noFill/>
          <a:ln/>
        </p:spPr>
      </p:pic>
      <p:sp>
        <p:nvSpPr>
          <p:cNvPr id="21509" name="Text Box 5"/>
          <p:cNvSpPr txBox="1">
            <a:spLocks noChangeArrowheads="1"/>
          </p:cNvSpPr>
          <p:nvPr/>
        </p:nvSpPr>
        <p:spPr bwMode="auto">
          <a:xfrm>
            <a:off x="1524000" y="6553200"/>
            <a:ext cx="7543800" cy="304800"/>
          </a:xfrm>
          <a:prstGeom prst="rect">
            <a:avLst/>
          </a:prstGeom>
          <a:noFill/>
          <a:ln w="9525">
            <a:noFill/>
            <a:miter lim="800000"/>
            <a:headEnd/>
            <a:tailEnd/>
          </a:ln>
          <a:effectLst/>
        </p:spPr>
        <p:txBody>
          <a:bodyPr>
            <a:spAutoFit/>
          </a:bodyPr>
          <a:lstStyle/>
          <a:p>
            <a:pPr>
              <a:spcBef>
                <a:spcPct val="50000"/>
              </a:spcBef>
            </a:pPr>
            <a:r>
              <a:rPr lang="es-ES" sz="1400" b="1"/>
              <a:t>From Luz Clara, Simionato, D’Onofrio &amp; Fiore, manuscript in preparation</a:t>
            </a:r>
          </a:p>
        </p:txBody>
      </p:sp>
      <p:pic>
        <p:nvPicPr>
          <p:cNvPr id="5"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0"/>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500034" y="214290"/>
            <a:ext cx="8229600" cy="939784"/>
          </a:xfrm>
          <a:solidFill>
            <a:schemeClr val="accent1"/>
          </a:solidFill>
        </p:spPr>
        <p:txBody>
          <a:bodyPr/>
          <a:lstStyle/>
          <a:p>
            <a:r>
              <a:rPr lang="en-GB" sz="4000" b="1" dirty="0">
                <a:solidFill>
                  <a:schemeClr val="bg1"/>
                </a:solidFill>
              </a:rPr>
              <a:t>Deep moist convection in Argentina</a:t>
            </a:r>
            <a:r>
              <a:rPr lang="en-US" sz="4000" b="1" dirty="0">
                <a:solidFill>
                  <a:schemeClr val="bg1"/>
                </a:solidFill>
              </a:rPr>
              <a:t> </a:t>
            </a:r>
          </a:p>
        </p:txBody>
      </p:sp>
      <p:sp>
        <p:nvSpPr>
          <p:cNvPr id="7171" name="Rectangle 3"/>
          <p:cNvSpPr>
            <a:spLocks noGrp="1" noChangeArrowheads="1"/>
          </p:cNvSpPr>
          <p:nvPr>
            <p:ph type="body" idx="1"/>
          </p:nvPr>
        </p:nvSpPr>
        <p:spPr>
          <a:xfrm>
            <a:off x="428596" y="2928934"/>
            <a:ext cx="8086724" cy="3643338"/>
          </a:xfrm>
        </p:spPr>
        <p:txBody>
          <a:bodyPr>
            <a:normAutofit/>
          </a:bodyPr>
          <a:lstStyle/>
          <a:p>
            <a:pPr>
              <a:lnSpc>
                <a:spcPct val="90000"/>
              </a:lnSpc>
              <a:buNone/>
            </a:pPr>
            <a:r>
              <a:rPr lang="en-GB" sz="2400" u="sng" dirty="0"/>
              <a:t>Objectives: </a:t>
            </a:r>
          </a:p>
          <a:p>
            <a:pPr>
              <a:lnSpc>
                <a:spcPct val="90000"/>
              </a:lnSpc>
            </a:pPr>
            <a:r>
              <a:rPr lang="en-GB" sz="2400" dirty="0"/>
              <a:t>investigate the mechanisms controlling convection and to focus on short range prediction of these mechanisms.</a:t>
            </a:r>
          </a:p>
          <a:p>
            <a:pPr>
              <a:lnSpc>
                <a:spcPct val="90000"/>
              </a:lnSpc>
            </a:pPr>
            <a:r>
              <a:rPr lang="en-US" sz="2400" dirty="0"/>
              <a:t> </a:t>
            </a:r>
            <a:r>
              <a:rPr lang="en-GB" sz="2400" dirty="0"/>
              <a:t>to develop a weather forecast system in the storm scale to characterize convection in the north-central domain of Argentina, from two different strategies: an explicit deterministic prediction of convection with high resolution and an ensemble forecast that allows a probabilistic approach.</a:t>
            </a:r>
            <a:endParaRPr lang="en-US" sz="2400" dirty="0"/>
          </a:p>
        </p:txBody>
      </p:sp>
      <p:sp>
        <p:nvSpPr>
          <p:cNvPr id="4" name="3 CuadroTexto"/>
          <p:cNvSpPr txBox="1"/>
          <p:nvPr/>
        </p:nvSpPr>
        <p:spPr>
          <a:xfrm>
            <a:off x="0" y="1319743"/>
            <a:ext cx="8929718" cy="1323439"/>
          </a:xfrm>
          <a:prstGeom prst="rect">
            <a:avLst/>
          </a:prstGeom>
          <a:noFill/>
        </p:spPr>
        <p:txBody>
          <a:bodyPr wrap="square" rtlCol="0">
            <a:spAutoFit/>
          </a:bodyPr>
          <a:lstStyle/>
          <a:p>
            <a:r>
              <a:rPr lang="it-IT" sz="2000" b="1" u="sng" dirty="0" smtClean="0">
                <a:solidFill>
                  <a:srgbClr val="0070C0"/>
                </a:solidFill>
              </a:rPr>
              <a:t>PI: </a:t>
            </a:r>
            <a:r>
              <a:rPr lang="it-IT" sz="2000" b="1" dirty="0" smtClean="0">
                <a:solidFill>
                  <a:srgbClr val="0070C0"/>
                </a:solidFill>
              </a:rPr>
              <a:t>Matilde Nicolini. </a:t>
            </a:r>
            <a:r>
              <a:rPr lang="it-IT" sz="2000" b="1" u="sng" dirty="0" smtClean="0">
                <a:solidFill>
                  <a:srgbClr val="0070C0"/>
                </a:solidFill>
              </a:rPr>
              <a:t>Collaborators: </a:t>
            </a:r>
            <a:r>
              <a:rPr lang="es-ES" sz="2000" dirty="0" smtClean="0">
                <a:solidFill>
                  <a:srgbClr val="0070C0"/>
                </a:solidFill>
              </a:rPr>
              <a:t>Y. </a:t>
            </a:r>
            <a:r>
              <a:rPr lang="es-ES" sz="2000" dirty="0" err="1" smtClean="0">
                <a:solidFill>
                  <a:srgbClr val="0070C0"/>
                </a:solidFill>
              </a:rPr>
              <a:t>Garcia</a:t>
            </a:r>
            <a:r>
              <a:rPr lang="es-ES" sz="2000" dirty="0" smtClean="0">
                <a:solidFill>
                  <a:srgbClr val="0070C0"/>
                </a:solidFill>
              </a:rPr>
              <a:t> </a:t>
            </a:r>
            <a:r>
              <a:rPr lang="es-ES" sz="2000" dirty="0" err="1" smtClean="0">
                <a:solidFill>
                  <a:srgbClr val="0070C0"/>
                </a:solidFill>
              </a:rPr>
              <a:t>Skabar</a:t>
            </a:r>
            <a:r>
              <a:rPr lang="es-ES" sz="2000" dirty="0" smtClean="0">
                <a:solidFill>
                  <a:srgbClr val="0070C0"/>
                </a:solidFill>
              </a:rPr>
              <a:t> SMN- CONICET, P. S</a:t>
            </a:r>
            <a:r>
              <a:rPr lang="it-IT" sz="2000" dirty="0" smtClean="0">
                <a:solidFill>
                  <a:srgbClr val="0070C0"/>
                </a:solidFill>
              </a:rPr>
              <a:t>alio, </a:t>
            </a:r>
            <a:r>
              <a:rPr lang="es-ES" sz="2000" dirty="0" smtClean="0">
                <a:solidFill>
                  <a:srgbClr val="0070C0"/>
                </a:solidFill>
              </a:rPr>
              <a:t>M. Torres Brizuela –UBA, H. </a:t>
            </a:r>
            <a:r>
              <a:rPr lang="es-ES" sz="2000" dirty="0" err="1" smtClean="0">
                <a:solidFill>
                  <a:srgbClr val="0070C0"/>
                </a:solidFill>
              </a:rPr>
              <a:t>Ciappesoni</a:t>
            </a:r>
            <a:r>
              <a:rPr lang="es-ES" sz="2000" dirty="0" smtClean="0">
                <a:solidFill>
                  <a:srgbClr val="0070C0"/>
                </a:solidFill>
              </a:rPr>
              <a:t>  SMN- CONICET, M. </a:t>
            </a:r>
            <a:r>
              <a:rPr lang="es-ES" sz="2000" dirty="0" err="1" smtClean="0">
                <a:solidFill>
                  <a:srgbClr val="0070C0"/>
                </a:solidFill>
              </a:rPr>
              <a:t>Suaya</a:t>
            </a:r>
            <a:r>
              <a:rPr lang="es-ES" sz="2000" dirty="0" smtClean="0">
                <a:solidFill>
                  <a:srgbClr val="0070C0"/>
                </a:solidFill>
              </a:rPr>
              <a:t>, V. </a:t>
            </a:r>
            <a:r>
              <a:rPr lang="es-ES" sz="2000" dirty="0" err="1" smtClean="0">
                <a:solidFill>
                  <a:srgbClr val="0070C0"/>
                </a:solidFill>
              </a:rPr>
              <a:t>Leis</a:t>
            </a:r>
            <a:r>
              <a:rPr lang="es-ES" sz="2000" dirty="0" smtClean="0">
                <a:solidFill>
                  <a:srgbClr val="0070C0"/>
                </a:solidFill>
              </a:rPr>
              <a:t>, C., SMN, M. A. Silva </a:t>
            </a:r>
            <a:r>
              <a:rPr lang="es-ES" sz="2000" dirty="0" err="1" smtClean="0">
                <a:solidFill>
                  <a:srgbClr val="0070C0"/>
                </a:solidFill>
              </a:rPr>
              <a:t>Dias</a:t>
            </a:r>
            <a:r>
              <a:rPr lang="es-ES" sz="2000" dirty="0" smtClean="0">
                <a:solidFill>
                  <a:srgbClr val="0070C0"/>
                </a:solidFill>
              </a:rPr>
              <a:t> -  </a:t>
            </a:r>
            <a:r>
              <a:rPr lang="es-ES" sz="2000" dirty="0" err="1" smtClean="0">
                <a:solidFill>
                  <a:srgbClr val="0070C0"/>
                </a:solidFill>
              </a:rPr>
              <a:t>University</a:t>
            </a:r>
            <a:r>
              <a:rPr lang="es-ES" sz="2000" dirty="0" smtClean="0">
                <a:solidFill>
                  <a:srgbClr val="0070C0"/>
                </a:solidFill>
              </a:rPr>
              <a:t> of San Pablo , P. </a:t>
            </a:r>
            <a:r>
              <a:rPr lang="es-ES" sz="2000" dirty="0" err="1" smtClean="0">
                <a:solidFill>
                  <a:srgbClr val="0070C0"/>
                </a:solidFill>
              </a:rPr>
              <a:t>Leite</a:t>
            </a:r>
            <a:r>
              <a:rPr lang="es-ES" sz="2000" dirty="0" smtClean="0">
                <a:solidFill>
                  <a:srgbClr val="0070C0"/>
                </a:solidFill>
              </a:rPr>
              <a:t> Silva </a:t>
            </a:r>
            <a:r>
              <a:rPr lang="es-ES" sz="2000" dirty="0" err="1" smtClean="0">
                <a:solidFill>
                  <a:srgbClr val="0070C0"/>
                </a:solidFill>
              </a:rPr>
              <a:t>Dias</a:t>
            </a:r>
            <a:r>
              <a:rPr lang="es-ES" sz="2000" dirty="0" smtClean="0">
                <a:solidFill>
                  <a:srgbClr val="0070C0"/>
                </a:solidFill>
              </a:rPr>
              <a:t>,  </a:t>
            </a:r>
            <a:r>
              <a:rPr lang="es-ES" sz="2000" dirty="0" err="1" smtClean="0">
                <a:solidFill>
                  <a:srgbClr val="0070C0"/>
                </a:solidFill>
              </a:rPr>
              <a:t>University</a:t>
            </a:r>
            <a:r>
              <a:rPr lang="es-ES" sz="2000" dirty="0" smtClean="0">
                <a:solidFill>
                  <a:srgbClr val="0070C0"/>
                </a:solidFill>
              </a:rPr>
              <a:t> of San Pablo,  G. Raga UNAM, </a:t>
            </a:r>
            <a:r>
              <a:rPr lang="es-ES" sz="2000" dirty="0" err="1" smtClean="0">
                <a:solidFill>
                  <a:srgbClr val="0070C0"/>
                </a:solidFill>
              </a:rPr>
              <a:t>Mexico</a:t>
            </a:r>
            <a:endParaRPr lang="en-US" sz="2000" dirty="0">
              <a:solidFill>
                <a:srgbClr val="0070C0"/>
              </a:solidFill>
            </a:endParaRPr>
          </a:p>
        </p:txBody>
      </p:sp>
      <p:pic>
        <p:nvPicPr>
          <p:cNvPr id="6"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23850" y="0"/>
            <a:ext cx="5616575" cy="6858000"/>
            <a:chOff x="1701" y="1417"/>
            <a:chExt cx="6644" cy="11804"/>
          </a:xfrm>
        </p:grpSpPr>
        <p:pic>
          <p:nvPicPr>
            <p:cNvPr id="2055" name="Picture 7"/>
            <p:cNvPicPr>
              <a:picLocks noChangeAspect="1" noChangeArrowheads="1"/>
            </p:cNvPicPr>
            <p:nvPr/>
          </p:nvPicPr>
          <p:blipFill>
            <a:blip r:embed="rId3"/>
            <a:srcRect/>
            <a:stretch>
              <a:fillRect/>
            </a:stretch>
          </p:blipFill>
          <p:spPr bwMode="auto">
            <a:xfrm>
              <a:off x="1701" y="1417"/>
              <a:ext cx="6644" cy="11804"/>
            </a:xfrm>
            <a:prstGeom prst="rect">
              <a:avLst/>
            </a:prstGeom>
            <a:noFill/>
            <a:ln w="9525">
              <a:noFill/>
              <a:miter lim="800000"/>
              <a:headEnd/>
              <a:tailEnd/>
            </a:ln>
          </p:spPr>
        </p:pic>
        <p:grpSp>
          <p:nvGrpSpPr>
            <p:cNvPr id="3" name="Group 8"/>
            <p:cNvGrpSpPr>
              <a:grpSpLocks/>
            </p:cNvGrpSpPr>
            <p:nvPr/>
          </p:nvGrpSpPr>
          <p:grpSpPr bwMode="auto">
            <a:xfrm>
              <a:off x="1770" y="4845"/>
              <a:ext cx="570" cy="8280"/>
              <a:chOff x="1770" y="4845"/>
              <a:chExt cx="570" cy="8280"/>
            </a:xfrm>
          </p:grpSpPr>
          <p:sp>
            <p:nvSpPr>
              <p:cNvPr id="2057" name="Text Box 9"/>
              <p:cNvSpPr txBox="1">
                <a:spLocks noChangeArrowheads="1"/>
              </p:cNvSpPr>
              <p:nvPr/>
            </p:nvSpPr>
            <p:spPr bwMode="auto">
              <a:xfrm>
                <a:off x="1770" y="4845"/>
                <a:ext cx="540" cy="435"/>
              </a:xfrm>
              <a:prstGeom prst="rect">
                <a:avLst/>
              </a:prstGeom>
              <a:noFill/>
              <a:ln w="9525">
                <a:noFill/>
                <a:miter lim="800000"/>
                <a:headEnd/>
                <a:tailEnd/>
              </a:ln>
            </p:spPr>
            <p:txBody>
              <a:bodyPr/>
              <a:lstStyle/>
              <a:p>
                <a:r>
                  <a:rPr lang="en-US" sz="1200" b="1"/>
                  <a:t>a)</a:t>
                </a:r>
                <a:endParaRPr lang="en-US"/>
              </a:p>
            </p:txBody>
          </p:sp>
          <p:sp>
            <p:nvSpPr>
              <p:cNvPr id="2058" name="Text Box 10"/>
              <p:cNvSpPr txBox="1">
                <a:spLocks noChangeArrowheads="1"/>
              </p:cNvSpPr>
              <p:nvPr/>
            </p:nvSpPr>
            <p:spPr bwMode="auto">
              <a:xfrm>
                <a:off x="1800" y="8760"/>
                <a:ext cx="540" cy="435"/>
              </a:xfrm>
              <a:prstGeom prst="rect">
                <a:avLst/>
              </a:prstGeom>
              <a:noFill/>
              <a:ln w="9525">
                <a:noFill/>
                <a:miter lim="800000"/>
                <a:headEnd/>
                <a:tailEnd/>
              </a:ln>
            </p:spPr>
            <p:txBody>
              <a:bodyPr/>
              <a:lstStyle/>
              <a:p>
                <a:r>
                  <a:rPr lang="en-US" sz="1200" b="1"/>
                  <a:t>b)</a:t>
                </a:r>
                <a:endParaRPr lang="en-US"/>
              </a:p>
            </p:txBody>
          </p:sp>
          <p:sp>
            <p:nvSpPr>
              <p:cNvPr id="2059" name="Text Box 11"/>
              <p:cNvSpPr txBox="1">
                <a:spLocks noChangeArrowheads="1"/>
              </p:cNvSpPr>
              <p:nvPr/>
            </p:nvSpPr>
            <p:spPr bwMode="auto">
              <a:xfrm>
                <a:off x="1770" y="12690"/>
                <a:ext cx="540" cy="435"/>
              </a:xfrm>
              <a:prstGeom prst="rect">
                <a:avLst/>
              </a:prstGeom>
              <a:noFill/>
              <a:ln w="9525">
                <a:noFill/>
                <a:miter lim="800000"/>
                <a:headEnd/>
                <a:tailEnd/>
              </a:ln>
            </p:spPr>
            <p:txBody>
              <a:bodyPr/>
              <a:lstStyle/>
              <a:p>
                <a:r>
                  <a:rPr lang="en-US" sz="1200" b="1"/>
                  <a:t>c)</a:t>
                </a:r>
                <a:endParaRPr lang="en-US"/>
              </a:p>
            </p:txBody>
          </p:sp>
        </p:grpSp>
      </p:grpSp>
      <p:sp>
        <p:nvSpPr>
          <p:cNvPr id="2061" name="Text Box 13"/>
          <p:cNvSpPr txBox="1">
            <a:spLocks noChangeArrowheads="1"/>
          </p:cNvSpPr>
          <p:nvPr/>
        </p:nvSpPr>
        <p:spPr bwMode="auto">
          <a:xfrm>
            <a:off x="6156325" y="3000372"/>
            <a:ext cx="2987675" cy="2835275"/>
          </a:xfrm>
          <a:prstGeom prst="rect">
            <a:avLst/>
          </a:prstGeom>
          <a:noFill/>
          <a:ln w="9525">
            <a:noFill/>
            <a:miter lim="800000"/>
            <a:headEnd/>
            <a:tailEnd/>
          </a:ln>
          <a:effectLst/>
        </p:spPr>
        <p:txBody>
          <a:bodyPr>
            <a:spAutoFit/>
          </a:bodyPr>
          <a:lstStyle/>
          <a:p>
            <a:r>
              <a:rPr lang="en-US" sz="2000" dirty="0" err="1"/>
              <a:t>Nicolini</a:t>
            </a:r>
            <a:r>
              <a:rPr lang="en-US" sz="2000" dirty="0"/>
              <a:t>, M., </a:t>
            </a:r>
            <a:r>
              <a:rPr lang="en-US" sz="2000" dirty="0" err="1"/>
              <a:t>Skabar</a:t>
            </a:r>
            <a:r>
              <a:rPr lang="en-US" sz="2000" dirty="0"/>
              <a:t>, Y.G., </a:t>
            </a:r>
            <a:r>
              <a:rPr lang="en-US" sz="2000" b="1" dirty="0">
                <a:solidFill>
                  <a:srgbClr val="FF0000"/>
                </a:solidFill>
              </a:rPr>
              <a:t>Diurnal cycle in convergence patterns in the boundary layer east of the Andes and convection</a:t>
            </a:r>
            <a:r>
              <a:rPr lang="en-US" sz="2000" dirty="0"/>
              <a:t>, Atmos. Res. (2010), doi:10.1016/</a:t>
            </a:r>
            <a:r>
              <a:rPr lang="en-US" sz="2000" dirty="0" err="1"/>
              <a:t>j.atmosres</a:t>
            </a:r>
            <a:r>
              <a:rPr lang="en-US" sz="2000" dirty="0"/>
              <a:t>. 2010.09.019.</a:t>
            </a:r>
          </a:p>
        </p:txBody>
      </p:sp>
      <p:sp>
        <p:nvSpPr>
          <p:cNvPr id="2064" name="Text Box 16"/>
          <p:cNvSpPr txBox="1">
            <a:spLocks noChangeArrowheads="1"/>
          </p:cNvSpPr>
          <p:nvPr/>
        </p:nvSpPr>
        <p:spPr bwMode="auto">
          <a:xfrm>
            <a:off x="6280150" y="214290"/>
            <a:ext cx="2613025" cy="2647950"/>
          </a:xfrm>
          <a:prstGeom prst="rect">
            <a:avLst/>
          </a:prstGeom>
          <a:noFill/>
          <a:ln w="9525">
            <a:noFill/>
            <a:miter lim="800000"/>
            <a:headEnd/>
            <a:tailEnd/>
          </a:ln>
          <a:effectLst/>
        </p:spPr>
        <p:txBody>
          <a:bodyPr>
            <a:spAutoFit/>
          </a:bodyPr>
          <a:lstStyle/>
          <a:p>
            <a:r>
              <a:rPr lang="es-AR" sz="2400"/>
              <a:t>Mesoscale circulations east of the Andes</a:t>
            </a:r>
          </a:p>
          <a:p>
            <a:endParaRPr lang="es-AR" sz="2400"/>
          </a:p>
          <a:p>
            <a:r>
              <a:rPr lang="es-AR" sz="2400"/>
              <a:t>Mountain-plain breeze</a:t>
            </a:r>
          </a:p>
          <a:p>
            <a:r>
              <a:rPr lang="es-AR" sz="2400"/>
              <a:t>Diurnal cycle</a:t>
            </a:r>
            <a:endParaRPr lang="en-US" sz="2400"/>
          </a:p>
        </p:txBody>
      </p:sp>
      <p:pic>
        <p:nvPicPr>
          <p:cNvPr id="10"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l="12628" r="12701"/>
          <a:stretch>
            <a:fillRect/>
          </a:stretch>
        </p:blipFill>
        <p:spPr bwMode="auto">
          <a:xfrm>
            <a:off x="-35753" y="-24"/>
            <a:ext cx="9108347"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0"/>
            <a:ext cx="8501090" cy="6429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130206" y="1142984"/>
            <a:ext cx="8942388" cy="1428760"/>
          </a:xfrm>
        </p:spPr>
        <p:txBody>
          <a:bodyPr>
            <a:noAutofit/>
          </a:bodyPr>
          <a:lstStyle/>
          <a:p>
            <a:pPr algn="l"/>
            <a:r>
              <a:rPr lang="en-US" sz="2000" b="1" dirty="0"/>
              <a:t/>
            </a:r>
            <a:br>
              <a:rPr lang="en-US" sz="2000" b="1" dirty="0"/>
            </a:br>
            <a:r>
              <a:rPr lang="en-US" sz="2000" b="1" dirty="0">
                <a:solidFill>
                  <a:srgbClr val="0070C0"/>
                </a:solidFill>
              </a:rPr>
              <a:t/>
            </a:r>
            <a:br>
              <a:rPr lang="en-US" sz="2000" b="1" dirty="0">
                <a:solidFill>
                  <a:srgbClr val="0070C0"/>
                </a:solidFill>
              </a:rPr>
            </a:br>
            <a:r>
              <a:rPr lang="en-US" sz="2000" b="1" dirty="0" smtClean="0">
                <a:solidFill>
                  <a:srgbClr val="0070C0"/>
                </a:solidFill>
              </a:rPr>
              <a:t>PI</a:t>
            </a:r>
            <a:r>
              <a:rPr lang="en-US" sz="2000" b="1" dirty="0">
                <a:solidFill>
                  <a:srgbClr val="0070C0"/>
                </a:solidFill>
              </a:rPr>
              <a:t>: Paola </a:t>
            </a:r>
            <a:r>
              <a:rPr lang="en-US" sz="2000" b="1" dirty="0" err="1" smtClean="0">
                <a:solidFill>
                  <a:srgbClr val="0070C0"/>
                </a:solidFill>
              </a:rPr>
              <a:t>Salio</a:t>
            </a:r>
            <a:r>
              <a:rPr lang="en-US" sz="2000" b="1" dirty="0" smtClean="0">
                <a:solidFill>
                  <a:srgbClr val="0070C0"/>
                </a:solidFill>
              </a:rPr>
              <a:t>, </a:t>
            </a:r>
            <a:r>
              <a:rPr lang="en-US" sz="1800" dirty="0" smtClean="0">
                <a:solidFill>
                  <a:srgbClr val="0070C0"/>
                </a:solidFill>
              </a:rPr>
              <a:t>Collaborators: M. </a:t>
            </a:r>
            <a:r>
              <a:rPr lang="en-US" sz="1800" dirty="0" err="1" smtClean="0">
                <a:solidFill>
                  <a:srgbClr val="0070C0"/>
                </a:solidFill>
              </a:rPr>
              <a:t>Nicolini</a:t>
            </a:r>
            <a:r>
              <a:rPr lang="en-US" sz="1800" dirty="0" smtClean="0">
                <a:solidFill>
                  <a:srgbClr val="0070C0"/>
                </a:solidFill>
              </a:rPr>
              <a:t>, A. </a:t>
            </a:r>
            <a:r>
              <a:rPr lang="en-US" sz="1800" dirty="0" err="1" smtClean="0">
                <a:solidFill>
                  <a:srgbClr val="0070C0"/>
                </a:solidFill>
              </a:rPr>
              <a:t>Hannart</a:t>
            </a:r>
            <a:r>
              <a:rPr lang="en-US" sz="1800" dirty="0" smtClean="0">
                <a:solidFill>
                  <a:srgbClr val="0070C0"/>
                </a:solidFill>
              </a:rPr>
              <a:t> UMI –IFAECI, M. </a:t>
            </a:r>
            <a:r>
              <a:rPr lang="en-US" sz="1800" dirty="0" err="1" smtClean="0">
                <a:solidFill>
                  <a:srgbClr val="0070C0"/>
                </a:solidFill>
              </a:rPr>
              <a:t>Hobouchian</a:t>
            </a:r>
            <a:r>
              <a:rPr lang="en-US" sz="1800" dirty="0" smtClean="0">
                <a:solidFill>
                  <a:srgbClr val="0070C0"/>
                </a:solidFill>
              </a:rPr>
              <a:t> , Y. Garcia </a:t>
            </a:r>
            <a:r>
              <a:rPr lang="en-US" sz="1800" dirty="0" err="1" smtClean="0">
                <a:solidFill>
                  <a:srgbClr val="0070C0"/>
                </a:solidFill>
              </a:rPr>
              <a:t>Skabar</a:t>
            </a:r>
            <a:r>
              <a:rPr lang="en-US" sz="1800" dirty="0" smtClean="0">
                <a:solidFill>
                  <a:srgbClr val="0070C0"/>
                </a:solidFill>
              </a:rPr>
              <a:t>, L. Ferreira, L. Vidal, C. Matsudo, SMN. L. Toledo Machado (CPTEC – INPE), C. Angelis, D. Vila (DSA – INPE) , C. Morales (University of San Pablo), E. </a:t>
            </a:r>
            <a:r>
              <a:rPr lang="en-US" sz="1800" dirty="0" err="1" smtClean="0">
                <a:solidFill>
                  <a:srgbClr val="0070C0"/>
                </a:solidFill>
              </a:rPr>
              <a:t>Zipser</a:t>
            </a:r>
            <a:r>
              <a:rPr lang="en-US" sz="1800" dirty="0" smtClean="0">
                <a:solidFill>
                  <a:srgbClr val="0070C0"/>
                </a:solidFill>
              </a:rPr>
              <a:t> (U Utah), D. Cecil (U Alabama), I </a:t>
            </a:r>
            <a:r>
              <a:rPr lang="en-US" sz="1800" dirty="0" err="1" smtClean="0">
                <a:solidFill>
                  <a:srgbClr val="0070C0"/>
                </a:solidFill>
              </a:rPr>
              <a:t>Zawadzki</a:t>
            </a:r>
            <a:r>
              <a:rPr lang="en-US" sz="1800" dirty="0" smtClean="0">
                <a:solidFill>
                  <a:srgbClr val="0070C0"/>
                </a:solidFill>
              </a:rPr>
              <a:t> (Mc Gill University), F. </a:t>
            </a:r>
            <a:r>
              <a:rPr lang="en-US" sz="1800" dirty="0" err="1" smtClean="0">
                <a:solidFill>
                  <a:srgbClr val="0070C0"/>
                </a:solidFill>
              </a:rPr>
              <a:t>Tapiador</a:t>
            </a:r>
            <a:r>
              <a:rPr lang="en-US" sz="1800" dirty="0" smtClean="0">
                <a:solidFill>
                  <a:srgbClr val="0070C0"/>
                </a:solidFill>
              </a:rPr>
              <a:t> (University of </a:t>
            </a:r>
            <a:r>
              <a:rPr lang="en-US" sz="1800" dirty="0" err="1" smtClean="0">
                <a:solidFill>
                  <a:srgbClr val="0070C0"/>
                </a:solidFill>
              </a:rPr>
              <a:t>Castilla</a:t>
            </a:r>
            <a:r>
              <a:rPr lang="en-US" sz="1800" dirty="0" smtClean="0">
                <a:solidFill>
                  <a:srgbClr val="0070C0"/>
                </a:solidFill>
              </a:rPr>
              <a:t> La Mancha)</a:t>
            </a:r>
            <a:r>
              <a:rPr lang="en-US" sz="2000" b="1" dirty="0" smtClean="0">
                <a:solidFill>
                  <a:srgbClr val="0070C0"/>
                </a:solidFill>
              </a:rPr>
              <a:t/>
            </a:r>
            <a:br>
              <a:rPr lang="en-US" sz="2000" b="1" dirty="0" smtClean="0">
                <a:solidFill>
                  <a:srgbClr val="0070C0"/>
                </a:solidFill>
              </a:rPr>
            </a:br>
            <a:endParaRPr lang="es-ES" sz="2000" b="1" u="sng" dirty="0">
              <a:solidFill>
                <a:srgbClr val="0070C0"/>
              </a:solidFill>
            </a:endParaRPr>
          </a:p>
        </p:txBody>
      </p:sp>
      <p:sp>
        <p:nvSpPr>
          <p:cNvPr id="7171" name="Rectangle 3"/>
          <p:cNvSpPr>
            <a:spLocks noGrp="1" noChangeArrowheads="1"/>
          </p:cNvSpPr>
          <p:nvPr>
            <p:ph type="body" idx="1"/>
          </p:nvPr>
        </p:nvSpPr>
        <p:spPr>
          <a:xfrm>
            <a:off x="0" y="2714644"/>
            <a:ext cx="9144000" cy="4143380"/>
          </a:xfrm>
        </p:spPr>
        <p:txBody>
          <a:bodyPr/>
          <a:lstStyle/>
          <a:p>
            <a:pPr>
              <a:lnSpc>
                <a:spcPct val="80000"/>
              </a:lnSpc>
              <a:buFontTx/>
              <a:buNone/>
            </a:pPr>
            <a:r>
              <a:rPr lang="en-US" sz="1800" b="1" u="sng" dirty="0"/>
              <a:t>Objectives</a:t>
            </a:r>
            <a:endParaRPr lang="en-US" sz="1800" b="1" dirty="0"/>
          </a:p>
          <a:p>
            <a:pPr>
              <a:lnSpc>
                <a:spcPct val="80000"/>
              </a:lnSpc>
              <a:buFontTx/>
              <a:buNone/>
            </a:pPr>
            <a:r>
              <a:rPr lang="en-US" sz="1800" b="1" dirty="0"/>
              <a:t>1. Develop a methodology</a:t>
            </a:r>
            <a:r>
              <a:rPr lang="en-US" sz="1800" dirty="0"/>
              <a:t> that will make it possible to have reliable rainfall estimates from different observation sources in the Plata Basin and make these products available to different users.</a:t>
            </a:r>
          </a:p>
          <a:p>
            <a:pPr>
              <a:lnSpc>
                <a:spcPct val="80000"/>
              </a:lnSpc>
              <a:buFontTx/>
              <a:buNone/>
            </a:pPr>
            <a:endParaRPr lang="en-US" sz="1800" b="1" dirty="0"/>
          </a:p>
          <a:p>
            <a:pPr>
              <a:lnSpc>
                <a:spcPct val="80000"/>
              </a:lnSpc>
              <a:buFontTx/>
              <a:buNone/>
            </a:pPr>
            <a:r>
              <a:rPr lang="en-US" sz="1800" b="1" dirty="0"/>
              <a:t>2. Advance the characterization</a:t>
            </a:r>
            <a:r>
              <a:rPr lang="en-US" sz="1800" dirty="0"/>
              <a:t> of deep moist convection over SESA.</a:t>
            </a:r>
          </a:p>
          <a:p>
            <a:pPr>
              <a:lnSpc>
                <a:spcPct val="80000"/>
              </a:lnSpc>
            </a:pPr>
            <a:endParaRPr lang="en-US" sz="1800" b="1" dirty="0"/>
          </a:p>
          <a:p>
            <a:pPr>
              <a:lnSpc>
                <a:spcPct val="80000"/>
              </a:lnSpc>
              <a:buFontTx/>
              <a:buNone/>
            </a:pPr>
            <a:r>
              <a:rPr lang="en-US" sz="1800" b="1" dirty="0"/>
              <a:t>3. Study the impact</a:t>
            </a:r>
            <a:r>
              <a:rPr lang="en-US" sz="1800" dirty="0"/>
              <a:t> of </a:t>
            </a:r>
            <a:r>
              <a:rPr lang="en-US" sz="1800" dirty="0" err="1"/>
              <a:t>mesoscale</a:t>
            </a:r>
            <a:r>
              <a:rPr lang="en-US" sz="1800" dirty="0"/>
              <a:t> convective systems on rainfall over SESA and their impact on the diurnal cycle of rainfall.</a:t>
            </a:r>
          </a:p>
          <a:p>
            <a:pPr>
              <a:lnSpc>
                <a:spcPct val="80000"/>
              </a:lnSpc>
            </a:pPr>
            <a:endParaRPr lang="en-US" sz="1800" b="1" dirty="0"/>
          </a:p>
          <a:p>
            <a:pPr>
              <a:lnSpc>
                <a:spcPct val="80000"/>
              </a:lnSpc>
              <a:buFontTx/>
              <a:buNone/>
            </a:pPr>
            <a:r>
              <a:rPr lang="en-US" sz="1800" b="1" dirty="0"/>
              <a:t>4. Advance the knowledge</a:t>
            </a:r>
            <a:r>
              <a:rPr lang="en-US" sz="1800" dirty="0"/>
              <a:t> on the </a:t>
            </a:r>
            <a:r>
              <a:rPr lang="en-US" sz="1800" dirty="0" err="1"/>
              <a:t>mesoscale</a:t>
            </a:r>
            <a:r>
              <a:rPr lang="en-US" sz="1800" dirty="0"/>
              <a:t> mechanisms that trigger and affect the evolution of organized deep moist convection and its impact on rainfall and possible generation of severe phenomena.</a:t>
            </a:r>
            <a:endParaRPr lang="es-ES" sz="1800" dirty="0"/>
          </a:p>
        </p:txBody>
      </p:sp>
      <p:sp>
        <p:nvSpPr>
          <p:cNvPr id="4" name="3 CuadroTexto"/>
          <p:cNvSpPr txBox="1"/>
          <p:nvPr/>
        </p:nvSpPr>
        <p:spPr>
          <a:xfrm>
            <a:off x="571472" y="331753"/>
            <a:ext cx="8143932" cy="954107"/>
          </a:xfrm>
          <a:prstGeom prst="rect">
            <a:avLst/>
          </a:prstGeom>
          <a:solidFill>
            <a:schemeClr val="accent1"/>
          </a:solidFill>
        </p:spPr>
        <p:txBody>
          <a:bodyPr wrap="square" rtlCol="0">
            <a:spAutoFit/>
          </a:bodyPr>
          <a:lstStyle/>
          <a:p>
            <a:pPr algn="ctr"/>
            <a:r>
              <a:rPr lang="en-US" sz="2800" b="1" dirty="0" smtClean="0">
                <a:solidFill>
                  <a:schemeClr val="bg1"/>
                </a:solidFill>
                <a:ea typeface="+mj-ea"/>
                <a:cs typeface="+mj-cs"/>
              </a:rPr>
              <a:t>Development of techniques to calibrate and check rainfall estimates</a:t>
            </a:r>
            <a:endParaRPr lang="en-US" dirty="0">
              <a:solidFill>
                <a:schemeClr val="bg1"/>
              </a:solidFill>
            </a:endParaRPr>
          </a:p>
        </p:txBody>
      </p:sp>
      <p:pic>
        <p:nvPicPr>
          <p:cNvPr id="6"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288" y="0"/>
            <a:ext cx="8229600" cy="1139825"/>
          </a:xfrm>
        </p:spPr>
        <p:txBody>
          <a:bodyPr/>
          <a:lstStyle/>
          <a:p>
            <a:r>
              <a:rPr lang="es-ES" sz="2400"/>
              <a:t>Determination of strong convection and severe weather events considering remote sensing from microwave channels</a:t>
            </a:r>
          </a:p>
        </p:txBody>
      </p:sp>
      <p:pic>
        <p:nvPicPr>
          <p:cNvPr id="70659" name="Picture 3"/>
          <p:cNvPicPr>
            <a:picLocks noChangeAspect="1" noChangeArrowheads="1"/>
          </p:cNvPicPr>
          <p:nvPr/>
        </p:nvPicPr>
        <p:blipFill>
          <a:blip r:embed="rId3"/>
          <a:srcRect l="1601"/>
          <a:stretch>
            <a:fillRect/>
          </a:stretch>
        </p:blipFill>
        <p:spPr bwMode="auto">
          <a:xfrm>
            <a:off x="107950" y="1365250"/>
            <a:ext cx="2922588" cy="2579688"/>
          </a:xfrm>
          <a:prstGeom prst="rect">
            <a:avLst/>
          </a:prstGeom>
          <a:noFill/>
          <a:ln w="9525">
            <a:noFill/>
            <a:miter lim="800000"/>
            <a:headEnd/>
            <a:tailEnd/>
          </a:ln>
          <a:effectLst/>
        </p:spPr>
      </p:pic>
      <p:sp>
        <p:nvSpPr>
          <p:cNvPr id="70660" name="Text Box 4"/>
          <p:cNvSpPr txBox="1">
            <a:spLocks noChangeArrowheads="1"/>
          </p:cNvSpPr>
          <p:nvPr/>
        </p:nvSpPr>
        <p:spPr bwMode="auto">
          <a:xfrm>
            <a:off x="203200" y="1062038"/>
            <a:ext cx="1263650" cy="366712"/>
          </a:xfrm>
          <a:prstGeom prst="rect">
            <a:avLst/>
          </a:prstGeom>
          <a:noFill/>
          <a:ln w="9525">
            <a:noFill/>
            <a:miter lim="800000"/>
            <a:headEnd/>
            <a:tailEnd/>
          </a:ln>
          <a:effectLst/>
        </p:spPr>
        <p:txBody>
          <a:bodyPr wrap="none">
            <a:spAutoFit/>
          </a:bodyPr>
          <a:lstStyle/>
          <a:p>
            <a:r>
              <a:rPr lang="es-ES"/>
              <a:t>IR and LIS</a:t>
            </a:r>
            <a:endParaRPr lang="es-ES" baseline="30000"/>
          </a:p>
        </p:txBody>
      </p:sp>
      <p:sp>
        <p:nvSpPr>
          <p:cNvPr id="70661" name="Text Box 5"/>
          <p:cNvSpPr txBox="1">
            <a:spLocks noChangeArrowheads="1"/>
          </p:cNvSpPr>
          <p:nvPr/>
        </p:nvSpPr>
        <p:spPr bwMode="auto">
          <a:xfrm>
            <a:off x="3994150" y="1050925"/>
            <a:ext cx="1479550" cy="366713"/>
          </a:xfrm>
          <a:prstGeom prst="rect">
            <a:avLst/>
          </a:prstGeom>
          <a:noFill/>
          <a:ln w="9525">
            <a:noFill/>
            <a:miter lim="800000"/>
            <a:headEnd/>
            <a:tailEnd/>
          </a:ln>
          <a:effectLst/>
        </p:spPr>
        <p:txBody>
          <a:bodyPr wrap="none">
            <a:spAutoFit/>
          </a:bodyPr>
          <a:lstStyle/>
          <a:p>
            <a:r>
              <a:rPr lang="es-ES"/>
              <a:t>85 GHz PCT</a:t>
            </a:r>
            <a:endParaRPr lang="es-ES" baseline="30000"/>
          </a:p>
        </p:txBody>
      </p:sp>
      <p:pic>
        <p:nvPicPr>
          <p:cNvPr id="70662" name="Picture 6"/>
          <p:cNvPicPr>
            <a:picLocks noChangeAspect="1" noChangeArrowheads="1"/>
          </p:cNvPicPr>
          <p:nvPr/>
        </p:nvPicPr>
        <p:blipFill>
          <a:blip r:embed="rId4"/>
          <a:srcRect t="549" r="7527" b="4962"/>
          <a:stretch>
            <a:fillRect/>
          </a:stretch>
        </p:blipFill>
        <p:spPr bwMode="auto">
          <a:xfrm>
            <a:off x="3371850" y="1382713"/>
            <a:ext cx="3001963" cy="2589212"/>
          </a:xfrm>
          <a:prstGeom prst="rect">
            <a:avLst/>
          </a:prstGeom>
          <a:noFill/>
          <a:ln w="9525">
            <a:noFill/>
            <a:miter lim="800000"/>
            <a:headEnd/>
            <a:tailEnd/>
          </a:ln>
          <a:effectLst/>
        </p:spPr>
      </p:pic>
      <p:pic>
        <p:nvPicPr>
          <p:cNvPr id="70663" name="Picture 7"/>
          <p:cNvPicPr>
            <a:picLocks noChangeAspect="1" noChangeArrowheads="1"/>
          </p:cNvPicPr>
          <p:nvPr/>
        </p:nvPicPr>
        <p:blipFill>
          <a:blip r:embed="rId5"/>
          <a:srcRect/>
          <a:stretch>
            <a:fillRect/>
          </a:stretch>
        </p:blipFill>
        <p:spPr bwMode="auto">
          <a:xfrm>
            <a:off x="179388" y="3860800"/>
            <a:ext cx="3740150" cy="2774950"/>
          </a:xfrm>
          <a:prstGeom prst="rect">
            <a:avLst/>
          </a:prstGeom>
          <a:noFill/>
          <a:ln w="9525">
            <a:noFill/>
            <a:miter lim="800000"/>
            <a:headEnd/>
            <a:tailEnd/>
          </a:ln>
          <a:effectLst/>
        </p:spPr>
      </p:pic>
      <p:pic>
        <p:nvPicPr>
          <p:cNvPr id="70664" name="Picture 8"/>
          <p:cNvPicPr>
            <a:picLocks noChangeAspect="1" noChangeArrowheads="1"/>
          </p:cNvPicPr>
          <p:nvPr/>
        </p:nvPicPr>
        <p:blipFill>
          <a:blip r:embed="rId6"/>
          <a:srcRect/>
          <a:stretch>
            <a:fillRect/>
          </a:stretch>
        </p:blipFill>
        <p:spPr bwMode="auto">
          <a:xfrm>
            <a:off x="4140200" y="4076700"/>
            <a:ext cx="2722563" cy="2554288"/>
          </a:xfrm>
          <a:prstGeom prst="rect">
            <a:avLst/>
          </a:prstGeom>
          <a:noFill/>
          <a:ln w="9525">
            <a:noFill/>
            <a:miter lim="800000"/>
            <a:headEnd/>
            <a:tailEnd/>
          </a:ln>
          <a:effectLst/>
        </p:spPr>
      </p:pic>
      <p:sp>
        <p:nvSpPr>
          <p:cNvPr id="70665" name="Text Box 9"/>
          <p:cNvSpPr txBox="1">
            <a:spLocks noChangeArrowheads="1"/>
          </p:cNvSpPr>
          <p:nvPr/>
        </p:nvSpPr>
        <p:spPr bwMode="auto">
          <a:xfrm>
            <a:off x="6977063" y="5143512"/>
            <a:ext cx="1892300" cy="641350"/>
          </a:xfrm>
          <a:prstGeom prst="rect">
            <a:avLst/>
          </a:prstGeom>
          <a:noFill/>
          <a:ln w="9525">
            <a:noFill/>
            <a:miter lim="800000"/>
            <a:headEnd/>
            <a:tailEnd/>
          </a:ln>
          <a:effectLst/>
        </p:spPr>
        <p:txBody>
          <a:bodyPr>
            <a:spAutoFit/>
          </a:bodyPr>
          <a:lstStyle/>
          <a:p>
            <a:r>
              <a:rPr lang="es-ES" dirty="0" err="1"/>
              <a:t>Determinations</a:t>
            </a:r>
            <a:r>
              <a:rPr lang="es-ES" dirty="0"/>
              <a:t> of </a:t>
            </a:r>
            <a:r>
              <a:rPr lang="es-ES" dirty="0" err="1"/>
              <a:t>hail</a:t>
            </a:r>
            <a:r>
              <a:rPr lang="es-ES" dirty="0"/>
              <a:t> </a:t>
            </a:r>
            <a:r>
              <a:rPr lang="es-ES" dirty="0" err="1"/>
              <a:t>trails</a:t>
            </a:r>
            <a:endParaRPr lang="es-ES" dirty="0"/>
          </a:p>
        </p:txBody>
      </p:sp>
      <p:sp>
        <p:nvSpPr>
          <p:cNvPr id="70666" name="Text Box 10"/>
          <p:cNvSpPr txBox="1">
            <a:spLocks noChangeArrowheads="1"/>
          </p:cNvSpPr>
          <p:nvPr/>
        </p:nvSpPr>
        <p:spPr bwMode="auto">
          <a:xfrm>
            <a:off x="6516688" y="1989138"/>
            <a:ext cx="2339975" cy="641350"/>
          </a:xfrm>
          <a:prstGeom prst="rect">
            <a:avLst/>
          </a:prstGeom>
          <a:noFill/>
          <a:ln w="9525">
            <a:noFill/>
            <a:miter lim="800000"/>
            <a:headEnd/>
            <a:tailEnd/>
          </a:ln>
          <a:effectLst/>
        </p:spPr>
        <p:txBody>
          <a:bodyPr>
            <a:spAutoFit/>
          </a:bodyPr>
          <a:lstStyle/>
          <a:p>
            <a:pPr algn="ctr"/>
            <a:r>
              <a:rPr lang="es-ES"/>
              <a:t>Determination of strong MCSs</a:t>
            </a:r>
          </a:p>
        </p:txBody>
      </p:sp>
      <p:pic>
        <p:nvPicPr>
          <p:cNvPr id="70667" name="Picture 11"/>
          <p:cNvPicPr>
            <a:picLocks noChangeAspect="1" noChangeArrowheads="1"/>
          </p:cNvPicPr>
          <p:nvPr/>
        </p:nvPicPr>
        <p:blipFill>
          <a:blip r:embed="rId7"/>
          <a:srcRect l="17578" t="16229" r="27135" b="17291"/>
          <a:stretch>
            <a:fillRect/>
          </a:stretch>
        </p:blipFill>
        <p:spPr bwMode="auto">
          <a:xfrm>
            <a:off x="6040438" y="2765425"/>
            <a:ext cx="3103562" cy="2332038"/>
          </a:xfrm>
          <a:prstGeom prst="rect">
            <a:avLst/>
          </a:prstGeom>
          <a:noFill/>
          <a:ln w="9525">
            <a:noFill/>
            <a:miter lim="800000"/>
            <a:headEnd/>
            <a:tailEnd/>
          </a:ln>
          <a:effectLst/>
        </p:spPr>
      </p:pic>
      <p:pic>
        <p:nvPicPr>
          <p:cNvPr id="13" name="Picture 2" descr="CIMA2"/>
          <p:cNvPicPr>
            <a:picLocks noChangeAspect="1" noChangeArrowheads="1"/>
          </p:cNvPicPr>
          <p:nvPr/>
        </p:nvPicPr>
        <p:blipFill>
          <a:blip r:embed="rId8"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90488"/>
            <a:ext cx="7672388" cy="701675"/>
          </a:xfrm>
          <a:prstGeom prst="rect">
            <a:avLst/>
          </a:prstGeom>
          <a:noFill/>
          <a:ln w="9525">
            <a:noFill/>
            <a:miter lim="800000"/>
            <a:headEnd/>
            <a:tailEnd/>
          </a:ln>
          <a:effectLst/>
        </p:spPr>
        <p:txBody>
          <a:bodyPr wrap="none">
            <a:spAutoFit/>
          </a:bodyPr>
          <a:lstStyle/>
          <a:p>
            <a:r>
              <a:rPr lang="es-ES" sz="2000" b="1">
                <a:effectLst>
                  <a:outerShdw blurRad="38100" dist="38100" dir="2700000" algn="tl">
                    <a:srgbClr val="C0C0C0"/>
                  </a:outerShdw>
                </a:effectLst>
              </a:rPr>
              <a:t>Determination of bias between of Ground Radars considering </a:t>
            </a:r>
          </a:p>
          <a:p>
            <a:r>
              <a:rPr lang="es-ES" sz="2000" b="1">
                <a:effectLst>
                  <a:outerShdw blurRad="38100" dist="38100" dir="2700000" algn="tl">
                    <a:srgbClr val="C0C0C0"/>
                  </a:outerShdw>
                </a:effectLst>
              </a:rPr>
              <a:t>TRMM and disdrometers</a:t>
            </a:r>
            <a:endParaRPr lang="es-ES" sz="1600"/>
          </a:p>
        </p:txBody>
      </p:sp>
      <p:pic>
        <p:nvPicPr>
          <p:cNvPr id="47107" name="Picture 3" descr="040131_PR1347UTC_GR1348UTC"/>
          <p:cNvPicPr>
            <a:picLocks noChangeAspect="1" noChangeArrowheads="1"/>
          </p:cNvPicPr>
          <p:nvPr/>
        </p:nvPicPr>
        <p:blipFill>
          <a:blip r:embed="rId3"/>
          <a:srcRect l="10925" t="1897" r="8607" b="51927"/>
          <a:stretch>
            <a:fillRect/>
          </a:stretch>
        </p:blipFill>
        <p:spPr bwMode="auto">
          <a:xfrm>
            <a:off x="127000" y="892175"/>
            <a:ext cx="8929688" cy="2674938"/>
          </a:xfrm>
          <a:prstGeom prst="rect">
            <a:avLst/>
          </a:prstGeom>
          <a:noFill/>
        </p:spPr>
      </p:pic>
      <p:pic>
        <p:nvPicPr>
          <p:cNvPr id="47110" name="Picture 6"/>
          <p:cNvPicPr>
            <a:picLocks noChangeAspect="1" noChangeArrowheads="1"/>
          </p:cNvPicPr>
          <p:nvPr/>
        </p:nvPicPr>
        <p:blipFill>
          <a:blip r:embed="rId4"/>
          <a:srcRect r="50294"/>
          <a:stretch>
            <a:fillRect/>
          </a:stretch>
        </p:blipFill>
        <p:spPr bwMode="auto">
          <a:xfrm>
            <a:off x="571500" y="3924300"/>
            <a:ext cx="3544888" cy="2776538"/>
          </a:xfrm>
          <a:prstGeom prst="rect">
            <a:avLst/>
          </a:prstGeom>
          <a:noFill/>
          <a:ln w="9525">
            <a:noFill/>
            <a:miter lim="800000"/>
            <a:headEnd/>
            <a:tailEnd/>
          </a:ln>
          <a:effectLst/>
        </p:spPr>
      </p:pic>
      <p:sp>
        <p:nvSpPr>
          <p:cNvPr id="47113" name="Text Box 9"/>
          <p:cNvSpPr txBox="1">
            <a:spLocks noChangeArrowheads="1"/>
          </p:cNvSpPr>
          <p:nvPr/>
        </p:nvSpPr>
        <p:spPr bwMode="auto">
          <a:xfrm>
            <a:off x="563563" y="4154488"/>
            <a:ext cx="960437" cy="396875"/>
          </a:xfrm>
          <a:prstGeom prst="rect">
            <a:avLst/>
          </a:prstGeom>
          <a:solidFill>
            <a:schemeClr val="bg1"/>
          </a:solidFill>
          <a:ln w="9525">
            <a:noFill/>
            <a:miter lim="800000"/>
            <a:headEnd/>
            <a:tailEnd/>
          </a:ln>
          <a:effectLst/>
        </p:spPr>
        <p:txBody>
          <a:bodyPr wrap="none">
            <a:spAutoFit/>
          </a:bodyPr>
          <a:lstStyle/>
          <a:p>
            <a:r>
              <a:rPr lang="es-ES" sz="2000" b="1">
                <a:effectLst>
                  <a:outerShdw blurRad="38100" dist="38100" dir="2700000" algn="tl">
                    <a:srgbClr val="C0C0C0"/>
                  </a:outerShdw>
                </a:effectLst>
              </a:rPr>
              <a:t>Ezeiza</a:t>
            </a:r>
          </a:p>
        </p:txBody>
      </p:sp>
      <p:pic>
        <p:nvPicPr>
          <p:cNvPr id="47114" name="Picture 10"/>
          <p:cNvPicPr>
            <a:picLocks noChangeAspect="1" noChangeArrowheads="1"/>
          </p:cNvPicPr>
          <p:nvPr/>
        </p:nvPicPr>
        <p:blipFill>
          <a:blip r:embed="rId5"/>
          <a:srcRect/>
          <a:stretch>
            <a:fillRect/>
          </a:stretch>
        </p:blipFill>
        <p:spPr bwMode="auto">
          <a:xfrm>
            <a:off x="5035550" y="3902075"/>
            <a:ext cx="3541713" cy="2784475"/>
          </a:xfrm>
          <a:prstGeom prst="rect">
            <a:avLst/>
          </a:prstGeom>
          <a:noFill/>
          <a:ln w="9525">
            <a:noFill/>
            <a:miter lim="800000"/>
            <a:headEnd/>
            <a:tailEnd/>
          </a:ln>
          <a:effectLst/>
        </p:spPr>
      </p:pic>
      <p:sp>
        <p:nvSpPr>
          <p:cNvPr id="47116" name="Text Box 12"/>
          <p:cNvSpPr txBox="1">
            <a:spLocks noChangeArrowheads="1"/>
          </p:cNvSpPr>
          <p:nvPr/>
        </p:nvSpPr>
        <p:spPr bwMode="auto">
          <a:xfrm>
            <a:off x="5040313" y="4162425"/>
            <a:ext cx="1031875" cy="396875"/>
          </a:xfrm>
          <a:prstGeom prst="rect">
            <a:avLst/>
          </a:prstGeom>
          <a:solidFill>
            <a:schemeClr val="bg1"/>
          </a:solidFill>
          <a:ln w="9525">
            <a:noFill/>
            <a:miter lim="800000"/>
            <a:headEnd/>
            <a:tailEnd/>
          </a:ln>
          <a:effectLst/>
        </p:spPr>
        <p:txBody>
          <a:bodyPr wrap="none">
            <a:spAutoFit/>
          </a:bodyPr>
          <a:lstStyle/>
          <a:p>
            <a:r>
              <a:rPr lang="es-ES" sz="2000" b="1">
                <a:effectLst>
                  <a:outerShdw blurRad="38100" dist="38100" dir="2700000" algn="tl">
                    <a:srgbClr val="C0C0C0"/>
                  </a:outerShdw>
                </a:effectLst>
              </a:rPr>
              <a:t>Paraná</a:t>
            </a:r>
          </a:p>
        </p:txBody>
      </p:sp>
      <p:pic>
        <p:nvPicPr>
          <p:cNvPr id="8" name="Picture 2" descr="CIMA2"/>
          <p:cNvPicPr>
            <a:picLocks noChangeAspect="1" noChangeArrowheads="1"/>
          </p:cNvPicPr>
          <p:nvPr/>
        </p:nvPicPr>
        <p:blipFill>
          <a:blip r:embed="rId6"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28596" y="285728"/>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6"/>
          <p:cNvSpPr>
            <a:spLocks noChangeArrowheads="1"/>
          </p:cNvSpPr>
          <p:nvPr/>
        </p:nvSpPr>
        <p:spPr bwMode="auto">
          <a:xfrm>
            <a:off x="571472" y="2143116"/>
            <a:ext cx="7772400" cy="3429000"/>
          </a:xfrm>
          <a:prstGeom prst="rect">
            <a:avLst/>
          </a:prstGeom>
          <a:noFill/>
          <a:ln w="9525">
            <a:noFill/>
            <a:miter lim="800000"/>
            <a:headEnd/>
            <a:tailEnd/>
          </a:ln>
        </p:spPr>
        <p:txBody>
          <a:bodyPr/>
          <a:lstStyle/>
          <a:p>
            <a:pPr algn="ctr" eaLnBrk="1" hangingPunct="1">
              <a:spcBef>
                <a:spcPct val="20000"/>
              </a:spcBef>
            </a:pPr>
            <a:r>
              <a:rPr lang="en-US" b="1" dirty="0"/>
              <a:t>Improvements of satellite altimetry data over the Patagonian Shelf</a:t>
            </a:r>
            <a:endParaRPr lang="en-US" sz="2000" dirty="0"/>
          </a:p>
          <a:p>
            <a:pPr algn="ctr" eaLnBrk="1" hangingPunct="1">
              <a:spcBef>
                <a:spcPct val="20000"/>
              </a:spcBef>
            </a:pPr>
            <a:r>
              <a:rPr lang="en-US" sz="2000" dirty="0" smtClean="0"/>
              <a:t>PI: M. </a:t>
            </a:r>
            <a:r>
              <a:rPr lang="en-US" sz="2000" dirty="0" err="1" smtClean="0"/>
              <a:t>Saraceno</a:t>
            </a:r>
            <a:r>
              <a:rPr lang="en-US" sz="2000" dirty="0" smtClean="0"/>
              <a:t>, Collaborators: Enrique </a:t>
            </a:r>
            <a:r>
              <a:rPr lang="en-US" sz="2000" dirty="0" err="1"/>
              <a:t>D’Onofrio</a:t>
            </a:r>
            <a:r>
              <a:rPr lang="en-US" sz="2000" dirty="0"/>
              <a:t> (SHN &amp; DCAO),</a:t>
            </a:r>
            <a:r>
              <a:rPr lang="en-US" dirty="0"/>
              <a:t> </a:t>
            </a:r>
            <a:r>
              <a:rPr lang="en-US" sz="2000" dirty="0"/>
              <a:t>M. Fiore and W. </a:t>
            </a:r>
            <a:r>
              <a:rPr lang="en-US" sz="2000" dirty="0" err="1"/>
              <a:t>Grismayer</a:t>
            </a:r>
            <a:r>
              <a:rPr lang="en-US" sz="2000" dirty="0"/>
              <a:t> (SHN), Laura Ruiz </a:t>
            </a:r>
            <a:r>
              <a:rPr lang="en-US" sz="2000" dirty="0" err="1"/>
              <a:t>Etcheverry</a:t>
            </a:r>
            <a:r>
              <a:rPr lang="en-US" sz="2000" dirty="0"/>
              <a:t> (CIMA)</a:t>
            </a:r>
          </a:p>
          <a:p>
            <a:pPr algn="ctr" eaLnBrk="1" hangingPunct="1">
              <a:spcBef>
                <a:spcPct val="20000"/>
              </a:spcBef>
            </a:pPr>
            <a:endParaRPr lang="en-US" sz="2000" dirty="0"/>
          </a:p>
          <a:p>
            <a:pPr algn="ctr" eaLnBrk="1" hangingPunct="1">
              <a:spcBef>
                <a:spcPct val="20000"/>
              </a:spcBef>
            </a:pPr>
            <a:r>
              <a:rPr lang="en-US" b="1" dirty="0" err="1"/>
              <a:t>Meso</a:t>
            </a:r>
            <a:r>
              <a:rPr lang="en-US" b="1" dirty="0"/>
              <a:t> and large scale circulation in the SWA Ocean</a:t>
            </a:r>
            <a:r>
              <a:rPr lang="en-US" sz="2000" dirty="0"/>
              <a:t> </a:t>
            </a:r>
          </a:p>
          <a:p>
            <a:pPr eaLnBrk="1" hangingPunct="1">
              <a:spcBef>
                <a:spcPct val="20000"/>
              </a:spcBef>
            </a:pPr>
            <a:r>
              <a:rPr lang="en-US" sz="2000" dirty="0" smtClean="0"/>
              <a:t>PI: M: </a:t>
            </a:r>
            <a:r>
              <a:rPr lang="en-US" sz="2000" dirty="0" err="1" smtClean="0"/>
              <a:t>Saraceno</a:t>
            </a:r>
            <a:r>
              <a:rPr lang="en-US" sz="2000" dirty="0" smtClean="0"/>
              <a:t>, Collaborators: Alberto </a:t>
            </a:r>
            <a:r>
              <a:rPr lang="en-US" sz="2000" dirty="0" err="1"/>
              <a:t>Piola</a:t>
            </a:r>
            <a:r>
              <a:rPr lang="en-US" sz="2000" dirty="0"/>
              <a:t> (SHN &amp; DCAO), Christine Provost (LOCEAN, IPSL</a:t>
            </a:r>
            <a:r>
              <a:rPr lang="en-US" sz="2000" dirty="0" smtClean="0"/>
              <a:t>), </a:t>
            </a:r>
            <a:r>
              <a:rPr lang="en-US" sz="2000" dirty="0" err="1" smtClean="0"/>
              <a:t>Elbio</a:t>
            </a:r>
            <a:r>
              <a:rPr lang="en-US" sz="2000" dirty="0" smtClean="0"/>
              <a:t> </a:t>
            </a:r>
            <a:r>
              <a:rPr lang="en-US" sz="2000" dirty="0"/>
              <a:t>Palma (UNS), Ted </a:t>
            </a:r>
            <a:r>
              <a:rPr lang="en-US" sz="2000" dirty="0" err="1"/>
              <a:t>Strub</a:t>
            </a:r>
            <a:r>
              <a:rPr lang="en-US" sz="2000" dirty="0"/>
              <a:t> and R </a:t>
            </a:r>
            <a:r>
              <a:rPr lang="en-US" sz="2000" dirty="0" err="1"/>
              <a:t>Matano</a:t>
            </a:r>
            <a:r>
              <a:rPr lang="en-US" sz="2000" dirty="0"/>
              <a:t> (COAS, OSU), Ana Julia </a:t>
            </a:r>
            <a:r>
              <a:rPr lang="en-US" sz="2000" dirty="0" err="1"/>
              <a:t>Lifschitz</a:t>
            </a:r>
            <a:r>
              <a:rPr lang="en-US" sz="2000" dirty="0"/>
              <a:t> (CIMA)</a:t>
            </a:r>
          </a:p>
        </p:txBody>
      </p:sp>
      <p:sp>
        <p:nvSpPr>
          <p:cNvPr id="8" name="7 CuadroTexto"/>
          <p:cNvSpPr txBox="1"/>
          <p:nvPr/>
        </p:nvSpPr>
        <p:spPr>
          <a:xfrm>
            <a:off x="500034" y="714356"/>
            <a:ext cx="8143932" cy="954107"/>
          </a:xfrm>
          <a:prstGeom prst="rect">
            <a:avLst/>
          </a:prstGeom>
          <a:solidFill>
            <a:srgbClr val="4F81BD"/>
          </a:solidFill>
        </p:spPr>
        <p:txBody>
          <a:bodyPr wrap="square" rtlCol="0">
            <a:spAutoFit/>
          </a:bodyPr>
          <a:lstStyle/>
          <a:p>
            <a:pPr lvl="0" algn="ctr"/>
            <a:r>
              <a:rPr lang="en-US" sz="2800" b="1" dirty="0" smtClean="0">
                <a:solidFill>
                  <a:schemeClr val="bg1"/>
                </a:solidFill>
                <a:latin typeface="Calibri" pitchFamily="34" charset="0"/>
                <a:cs typeface="Calibri" pitchFamily="34" charset="0"/>
              </a:rPr>
              <a:t>Satellite altimetry contributions in the South Western Atlantic Ocean</a:t>
            </a:r>
            <a:endParaRPr kumimoji="0" lang="en-US" sz="1800" b="0" i="0" u="none" strike="noStrike" kern="0" cap="none" spc="0" normalizeH="0" baseline="0" noProof="0" dirty="0">
              <a:ln>
                <a:noFill/>
              </a:ln>
              <a:solidFill>
                <a:sysClr val="window" lastClr="FFFFFF"/>
              </a:solidFill>
              <a:effectLst/>
              <a:uLnTx/>
              <a:uFillTx/>
            </a:endParaRPr>
          </a:p>
        </p:txBody>
      </p:sp>
      <p:pic>
        <p:nvPicPr>
          <p:cNvPr id="10"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381000" y="714356"/>
            <a:ext cx="8151813" cy="5139869"/>
          </a:xfrm>
          <a:prstGeom prst="rect">
            <a:avLst/>
          </a:prstGeom>
          <a:noFill/>
          <a:ln w="9525">
            <a:noFill/>
            <a:miter lim="800000"/>
            <a:headEnd/>
            <a:tailEnd/>
          </a:ln>
          <a:effectLst/>
        </p:spPr>
        <p:txBody>
          <a:bodyPr anchor="ctr">
            <a:spAutoFit/>
          </a:bodyPr>
          <a:lstStyle/>
          <a:p>
            <a:pPr>
              <a:buFont typeface="Arial" pitchFamily="34" charset="0"/>
              <a:buChar char="•"/>
            </a:pPr>
            <a:r>
              <a:rPr lang="en-US" sz="2800" dirty="0" smtClean="0"/>
              <a:t>CIMA is a joint Research Institute between the </a:t>
            </a:r>
            <a:r>
              <a:rPr lang="en-US" sz="2800" dirty="0"/>
              <a:t>National Council of Scientific and Technical Research (CONICET</a:t>
            </a:r>
            <a:r>
              <a:rPr lang="en-US" sz="2800" dirty="0" smtClean="0"/>
              <a:t>) and the University </a:t>
            </a:r>
            <a:r>
              <a:rPr lang="en-US" sz="2800" dirty="0"/>
              <a:t>of Buenos </a:t>
            </a:r>
            <a:r>
              <a:rPr lang="en-US" sz="2800" dirty="0" smtClean="0"/>
              <a:t>Aires (UBA). </a:t>
            </a:r>
          </a:p>
          <a:p>
            <a:pPr>
              <a:buFont typeface="Arial" pitchFamily="34" charset="0"/>
              <a:buChar char="•"/>
            </a:pPr>
            <a:endParaRPr lang="en-US" sz="2800" dirty="0"/>
          </a:p>
          <a:p>
            <a:pPr>
              <a:buFont typeface="Arial" pitchFamily="34" charset="0"/>
              <a:buChar char="•"/>
            </a:pPr>
            <a:r>
              <a:rPr lang="en-US" sz="2800" dirty="0" smtClean="0"/>
              <a:t>CIMA is one of the CONICET-UBA Institutes located in the School of Exact and Natural Sciences (FCEN).</a:t>
            </a:r>
          </a:p>
          <a:p>
            <a:pPr>
              <a:buFont typeface="Arial" pitchFamily="34" charset="0"/>
              <a:buChar char="•"/>
            </a:pPr>
            <a:endParaRPr lang="en-US" sz="2800" dirty="0"/>
          </a:p>
          <a:p>
            <a:pPr>
              <a:buFont typeface="Arial" pitchFamily="34" charset="0"/>
              <a:buChar char="•"/>
            </a:pPr>
            <a:r>
              <a:rPr lang="en-US" sz="2800" dirty="0" smtClean="0"/>
              <a:t>CIMA has a strong interaction with the Department of Atmospheric and Ocean Sciences of UBA/FCEN. Most of CIMA researchers are Professors or Professor Assistant at the Department. </a:t>
            </a:r>
            <a:endParaRPr lang="es-ES" sz="2000" dirty="0">
              <a:latin typeface="Arial" charset="0"/>
            </a:endParaRPr>
          </a:p>
          <a:p>
            <a:endParaRPr lang="es-ES" sz="2000" dirty="0">
              <a:solidFill>
                <a:srgbClr val="0000CC"/>
              </a:solidFill>
              <a:latin typeface="Arial" charset="0"/>
            </a:endParaRPr>
          </a:p>
        </p:txBody>
      </p:sp>
      <p:pic>
        <p:nvPicPr>
          <p:cNvPr id="4"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0" y="1219200"/>
            <a:ext cx="2590800" cy="609600"/>
          </a:xfrm>
        </p:spPr>
        <p:txBody>
          <a:bodyPr/>
          <a:lstStyle/>
          <a:p>
            <a:r>
              <a:rPr lang="en-US" sz="2800" u="sng"/>
              <a:t>Results</a:t>
            </a:r>
            <a:endParaRPr lang="en-US" sz="2800"/>
          </a:p>
        </p:txBody>
      </p:sp>
      <p:sp>
        <p:nvSpPr>
          <p:cNvPr id="4103" name="Text Box 7"/>
          <p:cNvSpPr txBox="1">
            <a:spLocks noChangeArrowheads="1"/>
          </p:cNvSpPr>
          <p:nvPr/>
        </p:nvSpPr>
        <p:spPr bwMode="auto">
          <a:xfrm>
            <a:off x="4495800" y="1828800"/>
            <a:ext cx="4343400" cy="3657600"/>
          </a:xfrm>
          <a:prstGeom prst="rect">
            <a:avLst/>
          </a:prstGeom>
          <a:noFill/>
          <a:ln w="9525">
            <a:noFill/>
            <a:miter lim="800000"/>
            <a:headEnd/>
            <a:tailEnd/>
          </a:ln>
        </p:spPr>
        <p:txBody>
          <a:bodyPr>
            <a:spAutoFit/>
          </a:bodyPr>
          <a:lstStyle/>
          <a:p>
            <a:pPr>
              <a:spcBef>
                <a:spcPct val="50000"/>
              </a:spcBef>
            </a:pPr>
            <a:r>
              <a:rPr lang="en-US" sz="2000"/>
              <a:t>The main limitation to use satellite altimetry data over the Patagonian shelf is accuracy of tidal models </a:t>
            </a:r>
            <a:r>
              <a:rPr lang="en-US" sz="1600"/>
              <a:t>(Saraceno et al, CSR, 2010; Saraceno et al, JGR, 2008)</a:t>
            </a:r>
          </a:p>
          <a:p>
            <a:pPr>
              <a:spcBef>
                <a:spcPct val="50000"/>
              </a:spcBef>
            </a:pPr>
            <a:endParaRPr lang="en-US"/>
          </a:p>
          <a:p>
            <a:pPr>
              <a:spcBef>
                <a:spcPct val="50000"/>
              </a:spcBef>
            </a:pPr>
            <a:r>
              <a:rPr lang="en-US" u="sng"/>
              <a:t>Work in progress</a:t>
            </a:r>
            <a:endParaRPr lang="en-US"/>
          </a:p>
          <a:p>
            <a:pPr>
              <a:spcBef>
                <a:spcPct val="50000"/>
              </a:spcBef>
            </a:pPr>
            <a:r>
              <a:rPr lang="en-US" sz="2000"/>
              <a:t>Further validation of along-track data and implementation of a regional tide model with data assimilation</a:t>
            </a:r>
            <a:endParaRPr lang="en-US"/>
          </a:p>
        </p:txBody>
      </p:sp>
      <p:sp>
        <p:nvSpPr>
          <p:cNvPr id="4104" name="Rectangle 8"/>
          <p:cNvSpPr>
            <a:spLocks noChangeArrowheads="1"/>
          </p:cNvSpPr>
          <p:nvPr/>
        </p:nvSpPr>
        <p:spPr bwMode="auto">
          <a:xfrm>
            <a:off x="990600" y="152400"/>
            <a:ext cx="6934200" cy="830997"/>
          </a:xfrm>
          <a:prstGeom prst="rect">
            <a:avLst/>
          </a:prstGeom>
          <a:noFill/>
          <a:ln w="9525">
            <a:noFill/>
            <a:miter lim="800000"/>
            <a:headEnd/>
            <a:tailEnd/>
          </a:ln>
        </p:spPr>
        <p:txBody>
          <a:bodyPr>
            <a:spAutoFit/>
          </a:bodyPr>
          <a:lstStyle/>
          <a:p>
            <a:pPr algn="ctr"/>
            <a:r>
              <a:rPr lang="en-US" sz="2400" b="1" dirty="0"/>
              <a:t>Improvements of satellite altimetry data over the Patagonian Shelf</a:t>
            </a:r>
          </a:p>
        </p:txBody>
      </p:sp>
      <p:sp>
        <p:nvSpPr>
          <p:cNvPr id="4105" name="Text Box 9"/>
          <p:cNvSpPr txBox="1">
            <a:spLocks noChangeArrowheads="1"/>
          </p:cNvSpPr>
          <p:nvPr/>
        </p:nvSpPr>
        <p:spPr bwMode="auto">
          <a:xfrm>
            <a:off x="76200" y="5943600"/>
            <a:ext cx="7848600" cy="822325"/>
          </a:xfrm>
          <a:prstGeom prst="rect">
            <a:avLst/>
          </a:prstGeom>
          <a:noFill/>
          <a:ln w="9525">
            <a:noFill/>
            <a:miter lim="800000"/>
            <a:headEnd/>
            <a:tailEnd/>
          </a:ln>
        </p:spPr>
        <p:txBody>
          <a:bodyPr>
            <a:spAutoFit/>
          </a:bodyPr>
          <a:lstStyle/>
          <a:p>
            <a:pPr>
              <a:spcBef>
                <a:spcPct val="50000"/>
              </a:spcBef>
            </a:pPr>
            <a:r>
              <a:rPr lang="en-US" sz="1200">
                <a:solidFill>
                  <a:srgbClr val="000000"/>
                </a:solidFill>
              </a:rPr>
              <a:t>Fig. 1. Position of the Tide Gauges (magenta dots) and of the crossovers (circles) considered for the comparison between tide models and observed amplitudes and phases. Background: bathymetry (</a:t>
            </a:r>
            <a:r>
              <a:rPr lang="en-US" sz="1200">
                <a:solidFill>
                  <a:srgbClr val="000065"/>
                </a:solidFill>
              </a:rPr>
              <a:t>Smith and Sandwell,1997</a:t>
            </a:r>
            <a:r>
              <a:rPr lang="en-US" sz="1200">
                <a:solidFill>
                  <a:srgbClr val="000000"/>
                </a:solidFill>
              </a:rPr>
              <a:t>); diagonal lines correspond to the ascending and descending paths of the T/P and J-1 and J-2 missions; the eastern border of the shelf is represented by the 300m isobath( black contour).</a:t>
            </a:r>
          </a:p>
        </p:txBody>
      </p:sp>
      <p:pic>
        <p:nvPicPr>
          <p:cNvPr id="23554" name="Picture 2"/>
          <p:cNvPicPr>
            <a:picLocks noChangeAspect="1" noChangeArrowheads="1"/>
          </p:cNvPicPr>
          <p:nvPr/>
        </p:nvPicPr>
        <p:blipFill>
          <a:blip r:embed="rId3"/>
          <a:srcRect/>
          <a:stretch>
            <a:fillRect/>
          </a:stretch>
        </p:blipFill>
        <p:spPr bwMode="auto">
          <a:xfrm>
            <a:off x="428596" y="1214422"/>
            <a:ext cx="3576554" cy="4143404"/>
          </a:xfrm>
          <a:prstGeom prst="rect">
            <a:avLst/>
          </a:prstGeom>
          <a:noFill/>
          <a:ln w="9525">
            <a:noFill/>
            <a:miter lim="800000"/>
            <a:headEnd/>
            <a:tailEnd/>
          </a:ln>
          <a:effectLst/>
        </p:spPr>
      </p:pic>
      <p:pic>
        <p:nvPicPr>
          <p:cNvPr id="7"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28600" y="350838"/>
            <a:ext cx="8879867" cy="523220"/>
          </a:xfrm>
          <a:prstGeom prst="rect">
            <a:avLst/>
          </a:prstGeom>
          <a:noFill/>
          <a:ln w="9525">
            <a:noFill/>
            <a:miter lim="800000"/>
            <a:headEnd/>
            <a:tailEnd/>
          </a:ln>
        </p:spPr>
        <p:txBody>
          <a:bodyPr wrap="none">
            <a:spAutoFit/>
          </a:bodyPr>
          <a:lstStyle/>
          <a:p>
            <a:pPr algn="ctr"/>
            <a:r>
              <a:rPr lang="en-US" sz="2800" b="1" dirty="0" err="1"/>
              <a:t>Meso</a:t>
            </a:r>
            <a:r>
              <a:rPr lang="en-US" sz="2800" b="1" dirty="0"/>
              <a:t> and large scale circulation in the SWA Ocean</a:t>
            </a:r>
          </a:p>
        </p:txBody>
      </p:sp>
      <p:sp>
        <p:nvSpPr>
          <p:cNvPr id="7174" name="Text Box 6"/>
          <p:cNvSpPr txBox="1">
            <a:spLocks noChangeArrowheads="1"/>
          </p:cNvSpPr>
          <p:nvPr/>
        </p:nvSpPr>
        <p:spPr bwMode="auto">
          <a:xfrm>
            <a:off x="5181600" y="1066800"/>
            <a:ext cx="3352800" cy="3970338"/>
          </a:xfrm>
          <a:prstGeom prst="rect">
            <a:avLst/>
          </a:prstGeom>
          <a:noFill/>
          <a:ln w="9525">
            <a:noFill/>
            <a:miter lim="800000"/>
            <a:headEnd/>
            <a:tailEnd/>
          </a:ln>
        </p:spPr>
        <p:txBody>
          <a:bodyPr>
            <a:spAutoFit/>
          </a:bodyPr>
          <a:lstStyle/>
          <a:p>
            <a:pPr>
              <a:spcBef>
                <a:spcPct val="50000"/>
              </a:spcBef>
            </a:pPr>
            <a:r>
              <a:rPr lang="en-US" sz="2000" u="sng"/>
              <a:t>Results</a:t>
            </a:r>
            <a:endParaRPr lang="en-US"/>
          </a:p>
          <a:p>
            <a:pPr>
              <a:spcBef>
                <a:spcPct val="50000"/>
              </a:spcBef>
            </a:pPr>
            <a:r>
              <a:rPr lang="en-US" sz="1800"/>
              <a:t>Ocean circulation over the Zapiola Rise (45W,45S) shows large interannual variability (Saraceno et al, DSR 2009)</a:t>
            </a:r>
          </a:p>
          <a:p>
            <a:pPr>
              <a:spcBef>
                <a:spcPct val="50000"/>
              </a:spcBef>
            </a:pPr>
            <a:endParaRPr lang="en-US" sz="1800"/>
          </a:p>
          <a:p>
            <a:pPr>
              <a:spcBef>
                <a:spcPct val="50000"/>
              </a:spcBef>
            </a:pPr>
            <a:r>
              <a:rPr lang="en-US" sz="1800" u="sng"/>
              <a:t>Work in progress</a:t>
            </a:r>
          </a:p>
          <a:p>
            <a:pPr>
              <a:spcBef>
                <a:spcPct val="50000"/>
              </a:spcBef>
            </a:pPr>
            <a:r>
              <a:rPr lang="en-US" sz="1800"/>
              <a:t>Contribution of mesoscale eddies to the Meridional Overturning Circulation in the Brazil-Malvinas Confluence region</a:t>
            </a:r>
          </a:p>
        </p:txBody>
      </p:sp>
      <p:sp>
        <p:nvSpPr>
          <p:cNvPr id="7177" name="Text Box 9"/>
          <p:cNvSpPr txBox="1">
            <a:spLocks noChangeArrowheads="1"/>
          </p:cNvSpPr>
          <p:nvPr/>
        </p:nvSpPr>
        <p:spPr bwMode="auto">
          <a:xfrm>
            <a:off x="304800" y="5181600"/>
            <a:ext cx="7481910" cy="1569660"/>
          </a:xfrm>
          <a:prstGeom prst="rect">
            <a:avLst/>
          </a:prstGeom>
          <a:noFill/>
          <a:ln w="9525">
            <a:noFill/>
            <a:miter lim="800000"/>
            <a:headEnd/>
            <a:tailEnd/>
          </a:ln>
        </p:spPr>
        <p:txBody>
          <a:bodyPr wrap="square">
            <a:spAutoFit/>
          </a:bodyPr>
          <a:lstStyle/>
          <a:p>
            <a:r>
              <a:rPr lang="en-US" sz="1200" dirty="0">
                <a:latin typeface="Times New Roman" pitchFamily="16" charset="0"/>
              </a:rPr>
              <a:t>Figure 1: Colors indicate the bathymetry in the Argentinean Basin between 4500m and 6000m depth. </a:t>
            </a:r>
            <a:r>
              <a:rPr lang="en-US" sz="1200" i="1" dirty="0">
                <a:latin typeface="Times New Roman" pitchFamily="16" charset="0"/>
              </a:rPr>
              <a:t>Thin black lines</a:t>
            </a:r>
            <a:r>
              <a:rPr lang="en-US" sz="1200" dirty="0">
                <a:latin typeface="Times New Roman" pitchFamily="16" charset="0"/>
              </a:rPr>
              <a:t> indicate f/H </a:t>
            </a:r>
            <a:r>
              <a:rPr lang="en-US" sz="1200" dirty="0" err="1">
                <a:latin typeface="Times New Roman" pitchFamily="16" charset="0"/>
              </a:rPr>
              <a:t>isocontours</a:t>
            </a:r>
            <a:r>
              <a:rPr lang="en-US" sz="1200" dirty="0">
                <a:latin typeface="Times New Roman" pitchFamily="16" charset="0"/>
              </a:rPr>
              <a:t> (units </a:t>
            </a:r>
            <a:r>
              <a:rPr lang="en-US" sz="1200" dirty="0">
                <a:latin typeface="Arial"/>
              </a:rPr>
              <a:t>–</a:t>
            </a:r>
            <a:r>
              <a:rPr lang="en-US" sz="1200" dirty="0">
                <a:latin typeface="Times New Roman" pitchFamily="16" charset="0"/>
              </a:rPr>
              <a:t>1x10</a:t>
            </a:r>
            <a:r>
              <a:rPr lang="en-US" sz="1200" baseline="30000" dirty="0">
                <a:latin typeface="Times New Roman" pitchFamily="16" charset="0"/>
              </a:rPr>
              <a:t>-8</a:t>
            </a:r>
            <a:r>
              <a:rPr lang="en-US" sz="1200" dirty="0">
                <a:latin typeface="Times New Roman" pitchFamily="16" charset="0"/>
              </a:rPr>
              <a:t> m</a:t>
            </a:r>
            <a:r>
              <a:rPr lang="en-US" sz="1200" baseline="30000" dirty="0">
                <a:latin typeface="Times New Roman" pitchFamily="16" charset="0"/>
              </a:rPr>
              <a:t>-1</a:t>
            </a:r>
            <a:r>
              <a:rPr lang="en-US" sz="1200" dirty="0">
                <a:latin typeface="Times New Roman" pitchFamily="16" charset="0"/>
              </a:rPr>
              <a:t>s</a:t>
            </a:r>
            <a:r>
              <a:rPr lang="en-US" sz="1200" baseline="30000" dirty="0">
                <a:latin typeface="Times New Roman" pitchFamily="16" charset="0"/>
              </a:rPr>
              <a:t>-1</a:t>
            </a:r>
            <a:r>
              <a:rPr lang="en-US" sz="1200" dirty="0">
                <a:latin typeface="Times New Roman" pitchFamily="16" charset="0"/>
              </a:rPr>
              <a:t>). The closed contours range from </a:t>
            </a:r>
            <a:r>
              <a:rPr lang="en-US" sz="1200" dirty="0">
                <a:latin typeface="Arial"/>
              </a:rPr>
              <a:t>–</a:t>
            </a:r>
            <a:r>
              <a:rPr lang="en-US" sz="1200" dirty="0">
                <a:latin typeface="Times New Roman" pitchFamily="16" charset="0"/>
              </a:rPr>
              <a:t>2.1 x10</a:t>
            </a:r>
            <a:r>
              <a:rPr lang="en-US" sz="1200" baseline="30000" dirty="0">
                <a:latin typeface="Times New Roman" pitchFamily="16" charset="0"/>
              </a:rPr>
              <a:t>-8</a:t>
            </a:r>
            <a:r>
              <a:rPr lang="en-US" sz="1200" dirty="0">
                <a:latin typeface="Times New Roman" pitchFamily="16" charset="0"/>
              </a:rPr>
              <a:t>m</a:t>
            </a:r>
            <a:r>
              <a:rPr lang="en-US" sz="1200" baseline="30000" dirty="0">
                <a:latin typeface="Times New Roman" pitchFamily="16" charset="0"/>
              </a:rPr>
              <a:t>-1</a:t>
            </a:r>
            <a:r>
              <a:rPr lang="en-US" sz="1200" dirty="0">
                <a:latin typeface="Times New Roman" pitchFamily="16" charset="0"/>
              </a:rPr>
              <a:t>s</a:t>
            </a:r>
            <a:r>
              <a:rPr lang="en-US" sz="1200" baseline="30000" dirty="0">
                <a:latin typeface="Times New Roman" pitchFamily="16" charset="0"/>
              </a:rPr>
              <a:t>-1</a:t>
            </a:r>
            <a:r>
              <a:rPr lang="en-US" sz="1200" dirty="0">
                <a:latin typeface="Times New Roman" pitchFamily="16" charset="0"/>
              </a:rPr>
              <a:t> to </a:t>
            </a:r>
            <a:r>
              <a:rPr lang="en-US" sz="1200" dirty="0">
                <a:latin typeface="Arial"/>
              </a:rPr>
              <a:t>–</a:t>
            </a:r>
            <a:r>
              <a:rPr lang="en-US" sz="1200" dirty="0">
                <a:latin typeface="Times New Roman" pitchFamily="16" charset="0"/>
              </a:rPr>
              <a:t>1.92x10</a:t>
            </a:r>
            <a:r>
              <a:rPr lang="en-US" sz="1200" baseline="30000" dirty="0">
                <a:latin typeface="Times New Roman" pitchFamily="16" charset="0"/>
              </a:rPr>
              <a:t>-8</a:t>
            </a:r>
            <a:r>
              <a:rPr lang="en-US" sz="1200" dirty="0">
                <a:latin typeface="Times New Roman" pitchFamily="16" charset="0"/>
              </a:rPr>
              <a:t>m</a:t>
            </a:r>
            <a:r>
              <a:rPr lang="en-US" sz="1200" baseline="30000" dirty="0">
                <a:latin typeface="Times New Roman" pitchFamily="16" charset="0"/>
              </a:rPr>
              <a:t>-1</a:t>
            </a:r>
            <a:r>
              <a:rPr lang="en-US" sz="1200" dirty="0">
                <a:latin typeface="Times New Roman" pitchFamily="16" charset="0"/>
              </a:rPr>
              <a:t>s</a:t>
            </a:r>
            <a:r>
              <a:rPr lang="en-US" sz="1200" baseline="30000" dirty="0">
                <a:latin typeface="Times New Roman" pitchFamily="16" charset="0"/>
              </a:rPr>
              <a:t>-1</a:t>
            </a:r>
            <a:r>
              <a:rPr lang="en-US" sz="1200" dirty="0">
                <a:latin typeface="Times New Roman" pitchFamily="16" charset="0"/>
              </a:rPr>
              <a:t>. The mean positions [</a:t>
            </a:r>
            <a:r>
              <a:rPr lang="en-US" sz="1200" dirty="0" err="1">
                <a:latin typeface="Times New Roman" pitchFamily="16" charset="0"/>
              </a:rPr>
              <a:t>Saraceno</a:t>
            </a:r>
            <a:r>
              <a:rPr lang="en-US" sz="1200" dirty="0">
                <a:latin typeface="Times New Roman" pitchFamily="16" charset="0"/>
              </a:rPr>
              <a:t> et al., 2004] of the Subtropical Front (STF) and the </a:t>
            </a:r>
            <a:r>
              <a:rPr lang="en-US" sz="1200" dirty="0" err="1">
                <a:latin typeface="Times New Roman" pitchFamily="16" charset="0"/>
              </a:rPr>
              <a:t>Subantarctic</a:t>
            </a:r>
            <a:r>
              <a:rPr lang="en-US" sz="1200" dirty="0">
                <a:latin typeface="Times New Roman" pitchFamily="16" charset="0"/>
              </a:rPr>
              <a:t> Front (SAF) are indicated by </a:t>
            </a:r>
            <a:r>
              <a:rPr lang="en-US" sz="1200" i="1" dirty="0">
                <a:latin typeface="Times New Roman" pitchFamily="16" charset="0"/>
              </a:rPr>
              <a:t>solid black</a:t>
            </a:r>
            <a:r>
              <a:rPr lang="en-US" sz="1200" dirty="0">
                <a:latin typeface="Times New Roman" pitchFamily="16" charset="0"/>
              </a:rPr>
              <a:t> and </a:t>
            </a:r>
            <a:r>
              <a:rPr lang="en-US" sz="1200" i="1" dirty="0">
                <a:latin typeface="Times New Roman" pitchFamily="16" charset="0"/>
              </a:rPr>
              <a:t>solid red</a:t>
            </a:r>
            <a:r>
              <a:rPr lang="en-US" sz="1200" dirty="0">
                <a:latin typeface="Times New Roman" pitchFamily="16" charset="0"/>
              </a:rPr>
              <a:t> </a:t>
            </a:r>
            <a:r>
              <a:rPr lang="en-US" sz="1200" i="1" dirty="0">
                <a:latin typeface="Times New Roman" pitchFamily="16" charset="0"/>
              </a:rPr>
              <a:t>lines</a:t>
            </a:r>
            <a:r>
              <a:rPr lang="en-US" sz="1200" dirty="0">
                <a:latin typeface="Times New Roman" pitchFamily="16" charset="0"/>
              </a:rPr>
              <a:t>, respectively. The positions of these two fronts correspond, also respectively, to the southern limit of the South Atlantic Current and to the northern limit of the Antarctic Circumpolar Current. Vector speeds estimated from the trajectories of profilers pf3900111 </a:t>
            </a:r>
            <a:r>
              <a:rPr lang="en-US" sz="1200" i="1" dirty="0">
                <a:latin typeface="Times New Roman" pitchFamily="16" charset="0"/>
              </a:rPr>
              <a:t>(red arrows)</a:t>
            </a:r>
            <a:r>
              <a:rPr lang="en-US" sz="1200" dirty="0">
                <a:latin typeface="Times New Roman" pitchFamily="16" charset="0"/>
              </a:rPr>
              <a:t> and pf3900110 </a:t>
            </a:r>
            <a:r>
              <a:rPr lang="en-US" sz="1200" i="1" dirty="0">
                <a:latin typeface="Times New Roman" pitchFamily="16" charset="0"/>
              </a:rPr>
              <a:t>(black arrows)</a:t>
            </a:r>
            <a:r>
              <a:rPr lang="en-US" sz="1200" dirty="0">
                <a:latin typeface="Times New Roman" pitchFamily="16" charset="0"/>
              </a:rPr>
              <a:t> are indicated. The profiler starting points are indicated by solid dots. The vector scale (bottom-left corner) is common to both profilers.</a:t>
            </a:r>
            <a:endParaRPr lang="en-US" sz="1200" dirty="0"/>
          </a:p>
        </p:txBody>
      </p:sp>
      <p:pic>
        <p:nvPicPr>
          <p:cNvPr id="24578" name="Picture 2"/>
          <p:cNvPicPr>
            <a:picLocks noChangeAspect="1" noChangeArrowheads="1"/>
          </p:cNvPicPr>
          <p:nvPr/>
        </p:nvPicPr>
        <p:blipFill>
          <a:blip r:embed="rId3"/>
          <a:srcRect/>
          <a:stretch>
            <a:fillRect/>
          </a:stretch>
        </p:blipFill>
        <p:spPr bwMode="auto">
          <a:xfrm>
            <a:off x="500034" y="1428736"/>
            <a:ext cx="4305300" cy="3267075"/>
          </a:xfrm>
          <a:prstGeom prst="rect">
            <a:avLst/>
          </a:prstGeom>
          <a:noFill/>
          <a:ln w="9525">
            <a:noFill/>
            <a:miter lim="800000"/>
            <a:headEnd/>
            <a:tailEnd/>
          </a:ln>
          <a:effectLst/>
        </p:spPr>
      </p:pic>
      <p:pic>
        <p:nvPicPr>
          <p:cNvPr id="6"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44" y="1046133"/>
            <a:ext cx="8643998" cy="1015663"/>
          </a:xfrm>
          <a:prstGeom prst="rect">
            <a:avLst/>
          </a:prstGeom>
          <a:noFill/>
        </p:spPr>
        <p:txBody>
          <a:bodyPr wrap="square" rtlCol="0">
            <a:spAutoFit/>
          </a:bodyPr>
          <a:lstStyle/>
          <a:p>
            <a:pPr algn="ctr"/>
            <a:r>
              <a:rPr lang="en-US" sz="2000" b="1" dirty="0" smtClean="0">
                <a:solidFill>
                  <a:srgbClr val="0070C0"/>
                </a:solidFill>
              </a:rPr>
              <a:t>Norma </a:t>
            </a:r>
            <a:r>
              <a:rPr lang="en-US" sz="2000" b="1" dirty="0" err="1" smtClean="0">
                <a:solidFill>
                  <a:srgbClr val="0070C0"/>
                </a:solidFill>
              </a:rPr>
              <a:t>Possia</a:t>
            </a:r>
            <a:r>
              <a:rPr lang="en-US" sz="2000" b="1" dirty="0" smtClean="0">
                <a:solidFill>
                  <a:srgbClr val="0070C0"/>
                </a:solidFill>
              </a:rPr>
              <a:t> and Claudia </a:t>
            </a:r>
            <a:r>
              <a:rPr lang="en-US" sz="2000" b="1" dirty="0" err="1" smtClean="0">
                <a:solidFill>
                  <a:srgbClr val="0070C0"/>
                </a:solidFill>
              </a:rPr>
              <a:t>Campetella</a:t>
            </a:r>
            <a:r>
              <a:rPr lang="en-US" sz="2000" b="1" dirty="0" smtClean="0">
                <a:solidFill>
                  <a:srgbClr val="0070C0"/>
                </a:solidFill>
              </a:rPr>
              <a:t> (PI’s), Alejandro Godoy (PhD student), Carolina </a:t>
            </a:r>
            <a:r>
              <a:rPr lang="en-US" sz="2000" b="1" dirty="0" err="1" smtClean="0">
                <a:solidFill>
                  <a:srgbClr val="0070C0"/>
                </a:solidFill>
              </a:rPr>
              <a:t>Cerrudo</a:t>
            </a:r>
            <a:r>
              <a:rPr lang="en-US" sz="2000" b="1" dirty="0" smtClean="0">
                <a:solidFill>
                  <a:srgbClr val="0070C0"/>
                </a:solidFill>
              </a:rPr>
              <a:t> (undergraduate student) </a:t>
            </a:r>
          </a:p>
          <a:p>
            <a:pPr algn="ctr"/>
            <a:endParaRPr lang="en-GB" sz="2000" dirty="0"/>
          </a:p>
        </p:txBody>
      </p:sp>
      <p:sp>
        <p:nvSpPr>
          <p:cNvPr id="6" name="5 CuadroTexto"/>
          <p:cNvSpPr txBox="1"/>
          <p:nvPr/>
        </p:nvSpPr>
        <p:spPr>
          <a:xfrm>
            <a:off x="285720" y="1714488"/>
            <a:ext cx="8501122" cy="4401205"/>
          </a:xfrm>
          <a:prstGeom prst="rect">
            <a:avLst/>
          </a:prstGeom>
          <a:noFill/>
        </p:spPr>
        <p:txBody>
          <a:bodyPr wrap="square" rtlCol="0">
            <a:spAutoFit/>
          </a:bodyPr>
          <a:lstStyle/>
          <a:p>
            <a:r>
              <a:rPr lang="en-GB" sz="2000" b="1" u="sng" dirty="0" smtClean="0"/>
              <a:t>Main objectives</a:t>
            </a:r>
          </a:p>
          <a:p>
            <a:endParaRPr lang="en-GB" sz="2000" b="1" u="sng" dirty="0" smtClean="0"/>
          </a:p>
          <a:p>
            <a:pPr>
              <a:buFont typeface="Arial" pitchFamily="34" charset="0"/>
              <a:buChar char="•"/>
            </a:pPr>
            <a:r>
              <a:rPr lang="en-GB" sz="2000" dirty="0" smtClean="0"/>
              <a:t>   to study the dynamical processes associated with </a:t>
            </a:r>
            <a:r>
              <a:rPr lang="en-GB" sz="2000" dirty="0" err="1" smtClean="0"/>
              <a:t>extratropical</a:t>
            </a:r>
            <a:r>
              <a:rPr lang="en-GB" sz="2000" dirty="0" smtClean="0"/>
              <a:t> upper level trough,    </a:t>
            </a:r>
          </a:p>
          <a:p>
            <a:r>
              <a:rPr lang="en-GB" sz="2000" dirty="0" smtClean="0"/>
              <a:t>    particularly those who evolve to cut-off lows. </a:t>
            </a:r>
          </a:p>
          <a:p>
            <a:endParaRPr lang="es-AR" sz="2000" dirty="0"/>
          </a:p>
          <a:p>
            <a:pPr lvl="0">
              <a:buFont typeface="Arial" pitchFamily="34" charset="0"/>
              <a:buChar char="•"/>
            </a:pPr>
            <a:r>
              <a:rPr lang="en-GB" sz="2000" dirty="0" smtClean="0"/>
              <a:t>   to diagnose the main physical mechanism related to the life cycle of upper level cut-off</a:t>
            </a:r>
          </a:p>
          <a:p>
            <a:pPr lvl="0"/>
            <a:r>
              <a:rPr lang="en-GB" sz="2000" dirty="0" smtClean="0"/>
              <a:t>    lows</a:t>
            </a:r>
          </a:p>
          <a:p>
            <a:pPr>
              <a:buFont typeface="Arial" pitchFamily="34" charset="0"/>
              <a:buChar char="•"/>
            </a:pPr>
            <a:endParaRPr lang="en-GB" sz="2000" dirty="0" smtClean="0"/>
          </a:p>
          <a:p>
            <a:pPr>
              <a:buFont typeface="Arial" pitchFamily="34" charset="0"/>
              <a:buChar char="•"/>
            </a:pPr>
            <a:r>
              <a:rPr lang="en-GB" sz="2000" dirty="0" smtClean="0"/>
              <a:t>  characterize the temporal evolution of the 3D structure of coastal cyclones associated</a:t>
            </a:r>
          </a:p>
          <a:p>
            <a:r>
              <a:rPr lang="en-GB" sz="2000" dirty="0" smtClean="0"/>
              <a:t>   with  extreme events (precipitation and/or wind </a:t>
            </a:r>
            <a:r>
              <a:rPr lang="en-GB" sz="2000" dirty="0" smtClean="0">
                <a:sym typeface="Wingdings" pitchFamily="2" charset="2"/>
              </a:rPr>
              <a:t></a:t>
            </a:r>
            <a:r>
              <a:rPr lang="en-GB" sz="2000" dirty="0" smtClean="0"/>
              <a:t> storm surges, waves, floods)</a:t>
            </a:r>
          </a:p>
        </p:txBody>
      </p:sp>
      <p:sp>
        <p:nvSpPr>
          <p:cNvPr id="7" name="6 Rectángulo redondeado"/>
          <p:cNvSpPr/>
          <p:nvPr/>
        </p:nvSpPr>
        <p:spPr>
          <a:xfrm>
            <a:off x="0" y="0"/>
            <a:ext cx="8929718" cy="857232"/>
          </a:xfrm>
          <a:prstGeom prst="round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Synoptic systems associated with extremes events over southern South America </a:t>
            </a:r>
            <a:endParaRPr lang="en-GB" sz="2800" dirty="0">
              <a:solidFill>
                <a:schemeClr val="bg1"/>
              </a:solidFill>
            </a:endParaRPr>
          </a:p>
        </p:txBody>
      </p:sp>
      <p:pic>
        <p:nvPicPr>
          <p:cNvPr id="5"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tasa_pp_BS_otoño"/>
          <p:cNvPicPr>
            <a:picLocks noChangeAspect="1" noChangeArrowheads="1"/>
          </p:cNvPicPr>
          <p:nvPr/>
        </p:nvPicPr>
        <p:blipFill>
          <a:blip r:embed="rId3" cstate="print"/>
          <a:srcRect l="9953" t="7643" r="15433" b="5753"/>
          <a:stretch>
            <a:fillRect/>
          </a:stretch>
        </p:blipFill>
        <p:spPr bwMode="auto">
          <a:xfrm>
            <a:off x="3071802" y="214290"/>
            <a:ext cx="2124075" cy="1847850"/>
          </a:xfrm>
          <a:prstGeom prst="rect">
            <a:avLst/>
          </a:prstGeom>
          <a:noFill/>
        </p:spPr>
      </p:pic>
      <p:pic>
        <p:nvPicPr>
          <p:cNvPr id="3076" name="Picture 4" descr="otonio"/>
          <p:cNvPicPr>
            <a:picLocks noChangeAspect="1" noChangeArrowheads="1"/>
          </p:cNvPicPr>
          <p:nvPr/>
        </p:nvPicPr>
        <p:blipFill>
          <a:blip r:embed="rId4" cstate="print"/>
          <a:srcRect t="12481" r="2992" b="8409"/>
          <a:stretch>
            <a:fillRect/>
          </a:stretch>
        </p:blipFill>
        <p:spPr bwMode="auto">
          <a:xfrm>
            <a:off x="0" y="357166"/>
            <a:ext cx="3038569" cy="1657345"/>
          </a:xfrm>
          <a:prstGeom prst="rect">
            <a:avLst/>
          </a:prstGeom>
          <a:noFill/>
          <a:ln w="9525">
            <a:noFill/>
            <a:miter lim="800000"/>
            <a:headEnd/>
            <a:tailEnd/>
          </a:ln>
        </p:spPr>
      </p:pic>
      <p:pic>
        <p:nvPicPr>
          <p:cNvPr id="3077" name="Picture 5" descr="D:\CLAUDIAC\Trabajos\cutoff\PROSUL\2008\Precipitacion\invierno.gif"/>
          <p:cNvPicPr>
            <a:picLocks noChangeAspect="1" noChangeArrowheads="1"/>
          </p:cNvPicPr>
          <p:nvPr/>
        </p:nvPicPr>
        <p:blipFill>
          <a:blip r:embed="rId5"/>
          <a:srcRect t="12031" r="3125" b="10625"/>
          <a:stretch>
            <a:fillRect/>
          </a:stretch>
        </p:blipFill>
        <p:spPr bwMode="auto">
          <a:xfrm>
            <a:off x="0" y="1857364"/>
            <a:ext cx="3071802" cy="1634997"/>
          </a:xfrm>
          <a:prstGeom prst="rect">
            <a:avLst/>
          </a:prstGeom>
          <a:noFill/>
        </p:spPr>
      </p:pic>
      <p:pic>
        <p:nvPicPr>
          <p:cNvPr id="3078" name="Picture 6" descr="D:\CLAUDIAC\Trabajos\cutoff\PROSUL\2008\Precipitacion\primavera.gif"/>
          <p:cNvPicPr>
            <a:picLocks noChangeAspect="1" noChangeArrowheads="1"/>
          </p:cNvPicPr>
          <p:nvPr/>
        </p:nvPicPr>
        <p:blipFill>
          <a:blip r:embed="rId6"/>
          <a:srcRect t="12031" r="2187" b="10625"/>
          <a:stretch>
            <a:fillRect/>
          </a:stretch>
        </p:blipFill>
        <p:spPr bwMode="auto">
          <a:xfrm>
            <a:off x="0" y="3286124"/>
            <a:ext cx="3143272" cy="1657002"/>
          </a:xfrm>
          <a:prstGeom prst="rect">
            <a:avLst/>
          </a:prstGeom>
          <a:noFill/>
        </p:spPr>
      </p:pic>
      <p:sp>
        <p:nvSpPr>
          <p:cNvPr id="10" name="9 CuadroTexto"/>
          <p:cNvSpPr txBox="1"/>
          <p:nvPr/>
        </p:nvSpPr>
        <p:spPr>
          <a:xfrm>
            <a:off x="5643570" y="4429132"/>
            <a:ext cx="3500430" cy="1323439"/>
          </a:xfrm>
          <a:prstGeom prst="rect">
            <a:avLst/>
          </a:prstGeom>
          <a:noFill/>
        </p:spPr>
        <p:txBody>
          <a:bodyPr wrap="square" rtlCol="0">
            <a:spAutoFit/>
          </a:bodyPr>
          <a:lstStyle/>
          <a:p>
            <a:r>
              <a:rPr lang="en-GB" sz="1600" dirty="0" smtClean="0"/>
              <a:t>Percentage of COLs associated with a precipitation extreme (above the 75th percentile) for the total COLs affecting each station (including rain and no rain events)</a:t>
            </a:r>
            <a:endParaRPr lang="es-AR" sz="1600" dirty="0" smtClean="0"/>
          </a:p>
        </p:txBody>
      </p:sp>
      <p:pic>
        <p:nvPicPr>
          <p:cNvPr id="3079" name="Objeto 1"/>
          <p:cNvPicPr>
            <a:picLocks noChangeArrowheads="1"/>
          </p:cNvPicPr>
          <p:nvPr/>
        </p:nvPicPr>
        <p:blipFill>
          <a:blip r:embed="rId7" cstate="print"/>
          <a:srcRect t="-385" b="-1498"/>
          <a:stretch>
            <a:fillRect/>
          </a:stretch>
        </p:blipFill>
        <p:spPr bwMode="auto">
          <a:xfrm>
            <a:off x="3571868" y="4572008"/>
            <a:ext cx="2019300" cy="1935163"/>
          </a:xfrm>
          <a:prstGeom prst="rect">
            <a:avLst/>
          </a:prstGeom>
          <a:noFill/>
          <a:ln w="9525">
            <a:noFill/>
            <a:miter lim="800000"/>
            <a:headEnd/>
            <a:tailEnd/>
          </a:ln>
        </p:spPr>
      </p:pic>
      <p:sp>
        <p:nvSpPr>
          <p:cNvPr id="3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80" name="Picture 8"/>
          <p:cNvPicPr>
            <a:picLocks noChangeAspect="1" noChangeArrowheads="1"/>
          </p:cNvPicPr>
          <p:nvPr/>
        </p:nvPicPr>
        <p:blipFill>
          <a:blip r:embed="rId8"/>
          <a:srcRect/>
          <a:stretch>
            <a:fillRect/>
          </a:stretch>
        </p:blipFill>
        <p:spPr bwMode="auto">
          <a:xfrm>
            <a:off x="5730028" y="2714620"/>
            <a:ext cx="3413972" cy="1495424"/>
          </a:xfrm>
          <a:prstGeom prst="rect">
            <a:avLst/>
          </a:prstGeom>
          <a:noFill/>
        </p:spPr>
      </p:pic>
      <p:sp>
        <p:nvSpPr>
          <p:cNvPr id="2" name="1 Rectángulo redondeado"/>
          <p:cNvSpPr/>
          <p:nvPr/>
        </p:nvSpPr>
        <p:spPr>
          <a:xfrm>
            <a:off x="6072198" y="214314"/>
            <a:ext cx="2428892" cy="200024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Cut-off Lows – Climatology and impacts</a:t>
            </a:r>
            <a:endParaRPr lang="en-GB" sz="2400" b="1" dirty="0">
              <a:solidFill>
                <a:schemeClr val="tx1"/>
              </a:solidFill>
            </a:endParaRPr>
          </a:p>
        </p:txBody>
      </p:sp>
      <p:sp>
        <p:nvSpPr>
          <p:cNvPr id="30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084" name="Picture 12" descr="tasa_pp_BS_invierno"/>
          <p:cNvPicPr>
            <a:picLocks noChangeAspect="1" noChangeArrowheads="1"/>
          </p:cNvPicPr>
          <p:nvPr/>
        </p:nvPicPr>
        <p:blipFill>
          <a:blip r:embed="rId9" cstate="print"/>
          <a:srcRect l="9953" t="7643" r="15433" b="5753"/>
          <a:stretch>
            <a:fillRect/>
          </a:stretch>
        </p:blipFill>
        <p:spPr bwMode="auto">
          <a:xfrm>
            <a:off x="3071802" y="1857364"/>
            <a:ext cx="2124075" cy="1849438"/>
          </a:xfrm>
          <a:prstGeom prst="rect">
            <a:avLst/>
          </a:prstGeom>
          <a:noFill/>
        </p:spPr>
      </p:pic>
      <p:pic>
        <p:nvPicPr>
          <p:cNvPr id="18" name="Picture 3" descr="verano"/>
          <p:cNvPicPr>
            <a:picLocks noChangeAspect="1" noChangeArrowheads="1"/>
          </p:cNvPicPr>
          <p:nvPr/>
        </p:nvPicPr>
        <p:blipFill>
          <a:blip r:embed="rId10" cstate="print"/>
          <a:srcRect t="8740" b="11292"/>
          <a:stretch>
            <a:fillRect/>
          </a:stretch>
        </p:blipFill>
        <p:spPr bwMode="auto">
          <a:xfrm>
            <a:off x="0" y="4786322"/>
            <a:ext cx="3143240" cy="1670517"/>
          </a:xfrm>
          <a:prstGeom prst="rect">
            <a:avLst/>
          </a:prstGeom>
          <a:noFill/>
          <a:ln w="9525">
            <a:noFill/>
            <a:miter lim="800000"/>
            <a:headEnd/>
            <a:tailEnd/>
          </a:ln>
        </p:spPr>
      </p:pic>
      <p:sp>
        <p:nvSpPr>
          <p:cNvPr id="19" name="18 CuadroTexto"/>
          <p:cNvSpPr txBox="1"/>
          <p:nvPr/>
        </p:nvSpPr>
        <p:spPr>
          <a:xfrm>
            <a:off x="0" y="6406242"/>
            <a:ext cx="3571868" cy="523220"/>
          </a:xfrm>
          <a:prstGeom prst="rect">
            <a:avLst/>
          </a:prstGeom>
          <a:noFill/>
        </p:spPr>
        <p:txBody>
          <a:bodyPr wrap="square" rtlCol="0">
            <a:spAutoFit/>
          </a:bodyPr>
          <a:lstStyle/>
          <a:p>
            <a:r>
              <a:rPr lang="en-GB" sz="1400" dirty="0" smtClean="0"/>
              <a:t>Trajectories of cut off lows affecting southern South America in 2000-2006. </a:t>
            </a:r>
            <a:endParaRPr lang="en-GB" sz="1400" dirty="0"/>
          </a:p>
        </p:txBody>
      </p:sp>
      <p:pic>
        <p:nvPicPr>
          <p:cNvPr id="3086" name="Picture 14" descr="tasa_pp_BS_otoño"/>
          <p:cNvPicPr>
            <a:picLocks noChangeAspect="1" noChangeArrowheads="1"/>
          </p:cNvPicPr>
          <p:nvPr/>
        </p:nvPicPr>
        <p:blipFill>
          <a:blip r:embed="rId11" cstate="print"/>
          <a:srcRect l="85008" r="5008" b="6677"/>
          <a:stretch>
            <a:fillRect/>
          </a:stretch>
        </p:blipFill>
        <p:spPr bwMode="auto">
          <a:xfrm>
            <a:off x="5214942" y="714357"/>
            <a:ext cx="358970" cy="2500329"/>
          </a:xfrm>
          <a:prstGeom prst="rect">
            <a:avLst/>
          </a:prstGeom>
          <a:noFill/>
          <a:ln w="9525">
            <a:noFill/>
            <a:miter lim="800000"/>
            <a:headEnd/>
            <a:tailEnd/>
          </a:ln>
        </p:spPr>
      </p:pic>
      <p:cxnSp>
        <p:nvCxnSpPr>
          <p:cNvPr id="22" name="21 Conector recto de flecha"/>
          <p:cNvCxnSpPr/>
          <p:nvPr/>
        </p:nvCxnSpPr>
        <p:spPr>
          <a:xfrm>
            <a:off x="2643174" y="242886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2643174" y="121442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143240" y="3786190"/>
            <a:ext cx="2214578" cy="523220"/>
          </a:xfrm>
          <a:prstGeom prst="rect">
            <a:avLst/>
          </a:prstGeom>
          <a:noFill/>
        </p:spPr>
        <p:txBody>
          <a:bodyPr wrap="square" rtlCol="0">
            <a:spAutoFit/>
          </a:bodyPr>
          <a:lstStyle/>
          <a:p>
            <a:r>
              <a:rPr lang="en-GB" sz="1400" dirty="0" smtClean="0"/>
              <a:t>Percentage  of seasonal rain associated to COLs</a:t>
            </a:r>
            <a:endParaRPr lang="en-GB" sz="1400" dirty="0"/>
          </a:p>
        </p:txBody>
      </p:sp>
      <p:pic>
        <p:nvPicPr>
          <p:cNvPr id="20" name="Picture 2" descr="CIMA2"/>
          <p:cNvPicPr>
            <a:picLocks noChangeAspect="1" noChangeArrowheads="1"/>
          </p:cNvPicPr>
          <p:nvPr/>
        </p:nvPicPr>
        <p:blipFill>
          <a:blip r:embed="rId1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7158" y="0"/>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571472" y="1220916"/>
            <a:ext cx="7500990" cy="707886"/>
          </a:xfrm>
          <a:prstGeom prst="rect">
            <a:avLst/>
          </a:prstGeom>
          <a:noFill/>
        </p:spPr>
        <p:txBody>
          <a:bodyPr wrap="square" rtlCol="0">
            <a:spAutoFit/>
          </a:bodyPr>
          <a:lstStyle/>
          <a:p>
            <a:pPr algn="ctr"/>
            <a:r>
              <a:rPr lang="en-US" sz="2000" b="1" dirty="0" smtClean="0">
                <a:solidFill>
                  <a:srgbClr val="0070C0"/>
                </a:solidFill>
              </a:rPr>
              <a:t>PI: Carolina Vera, co-PI: G. </a:t>
            </a:r>
            <a:r>
              <a:rPr lang="en-US" sz="2000" b="1" dirty="0" err="1" smtClean="0">
                <a:solidFill>
                  <a:srgbClr val="0070C0"/>
                </a:solidFill>
              </a:rPr>
              <a:t>Kiladis</a:t>
            </a:r>
            <a:r>
              <a:rPr lang="en-US" sz="2000" b="1" dirty="0" smtClean="0">
                <a:solidFill>
                  <a:srgbClr val="0070C0"/>
                </a:solidFill>
              </a:rPr>
              <a:t>, B. </a:t>
            </a:r>
            <a:r>
              <a:rPr lang="en-US" sz="2000" b="1" dirty="0" err="1" smtClean="0">
                <a:solidFill>
                  <a:srgbClr val="0070C0"/>
                </a:solidFill>
              </a:rPr>
              <a:t>Liebmann</a:t>
            </a:r>
            <a:r>
              <a:rPr lang="en-US" sz="2000" b="1" dirty="0" smtClean="0">
                <a:solidFill>
                  <a:srgbClr val="0070C0"/>
                </a:solidFill>
              </a:rPr>
              <a:t> (NOAA/ESRL)</a:t>
            </a:r>
          </a:p>
          <a:p>
            <a:pPr algn="ctr"/>
            <a:r>
              <a:rPr lang="en-US" sz="2000" b="1" dirty="0" smtClean="0">
                <a:solidFill>
                  <a:srgbClr val="0070C0"/>
                </a:solidFill>
              </a:rPr>
              <a:t>Collaborators: B. </a:t>
            </a:r>
            <a:r>
              <a:rPr lang="en-US" sz="2000" b="1" dirty="0" err="1" smtClean="0">
                <a:solidFill>
                  <a:srgbClr val="0070C0"/>
                </a:solidFill>
              </a:rPr>
              <a:t>Cerne</a:t>
            </a:r>
            <a:r>
              <a:rPr lang="en-US" sz="2000" b="1" dirty="0" smtClean="0">
                <a:solidFill>
                  <a:srgbClr val="0070C0"/>
                </a:solidFill>
              </a:rPr>
              <a:t>, M. Alvarez, P. </a:t>
            </a:r>
            <a:r>
              <a:rPr lang="en-US" sz="2000" b="1" dirty="0" err="1" smtClean="0">
                <a:solidFill>
                  <a:srgbClr val="0070C0"/>
                </a:solidFill>
              </a:rPr>
              <a:t>González</a:t>
            </a:r>
            <a:endParaRPr lang="en-US" sz="2000" b="1" dirty="0">
              <a:solidFill>
                <a:srgbClr val="0070C0"/>
              </a:solidFill>
            </a:endParaRPr>
          </a:p>
        </p:txBody>
      </p:sp>
      <p:sp>
        <p:nvSpPr>
          <p:cNvPr id="5" name="4 CuadroTexto"/>
          <p:cNvSpPr txBox="1"/>
          <p:nvPr/>
        </p:nvSpPr>
        <p:spPr>
          <a:xfrm>
            <a:off x="428596" y="2000241"/>
            <a:ext cx="8358214" cy="4401205"/>
          </a:xfrm>
          <a:prstGeom prst="rect">
            <a:avLst/>
          </a:prstGeom>
          <a:noFill/>
        </p:spPr>
        <p:txBody>
          <a:bodyPr wrap="square" rtlCol="0">
            <a:spAutoFit/>
          </a:bodyPr>
          <a:lstStyle/>
          <a:p>
            <a:pPr algn="ctr"/>
            <a:r>
              <a:rPr lang="en-US" sz="2000" b="1" dirty="0" smtClean="0"/>
              <a:t>More relevant questions</a:t>
            </a:r>
          </a:p>
          <a:p>
            <a:pPr>
              <a:buFont typeface="Arial" pitchFamily="34" charset="0"/>
              <a:buChar char="•"/>
            </a:pPr>
            <a:r>
              <a:rPr lang="en-US" sz="2000" dirty="0" smtClean="0"/>
              <a:t>Which are the most relevant mechanisms associated with the  leading pattern of precipitation anomalies (seesaw pattern) South America on </a:t>
            </a:r>
            <a:r>
              <a:rPr lang="en-US" sz="2000" dirty="0" err="1" smtClean="0"/>
              <a:t>intraseasonal</a:t>
            </a:r>
            <a:r>
              <a:rPr lang="en-US" sz="2000" dirty="0" smtClean="0"/>
              <a:t> time scales (10-70 days)?</a:t>
            </a:r>
          </a:p>
          <a:p>
            <a:pPr>
              <a:buFont typeface="Arial" pitchFamily="34" charset="0"/>
              <a:buChar char="•"/>
            </a:pPr>
            <a:endParaRPr lang="en-US" sz="2000" dirty="0" smtClean="0"/>
          </a:p>
          <a:p>
            <a:pPr>
              <a:buFont typeface="Arial" pitchFamily="34" charset="0"/>
              <a:buChar char="•"/>
            </a:pPr>
            <a:r>
              <a:rPr lang="en-US" sz="2000" dirty="0" smtClean="0"/>
              <a:t> What is the interaction between the high-frequency perturbations and the MJO in central and eastern South Pacific? How much of the seesaw pattern variability is accounted by such interaction?</a:t>
            </a:r>
          </a:p>
          <a:p>
            <a:pPr>
              <a:buFont typeface="Arial" pitchFamily="34" charset="0"/>
              <a:buChar char="•"/>
            </a:pPr>
            <a:endParaRPr lang="en-US" sz="2000" dirty="0" smtClean="0"/>
          </a:p>
          <a:p>
            <a:pPr>
              <a:buFont typeface="Arial" pitchFamily="34" charset="0"/>
              <a:buChar char="•"/>
            </a:pPr>
            <a:r>
              <a:rPr lang="en-US" sz="2000" dirty="0" smtClean="0"/>
              <a:t>What are the links between </a:t>
            </a:r>
            <a:r>
              <a:rPr lang="en-US" sz="2000" dirty="0" err="1" smtClean="0"/>
              <a:t>interannual</a:t>
            </a:r>
            <a:r>
              <a:rPr lang="en-US" sz="2000" dirty="0" smtClean="0"/>
              <a:t>, </a:t>
            </a:r>
            <a:r>
              <a:rPr lang="en-US" sz="2000" dirty="0" err="1" smtClean="0"/>
              <a:t>intraseasonal</a:t>
            </a:r>
            <a:r>
              <a:rPr lang="en-US" sz="2000" dirty="0" smtClean="0"/>
              <a:t> and high-frequency variability over central and eastern South Pacific and South America regions? </a:t>
            </a:r>
          </a:p>
          <a:p>
            <a:pPr>
              <a:buFont typeface="Arial" pitchFamily="34" charset="0"/>
              <a:buChar char="•"/>
            </a:pPr>
            <a:endParaRPr lang="en-US" sz="2000" dirty="0" smtClean="0"/>
          </a:p>
          <a:p>
            <a:pPr>
              <a:buFont typeface="Arial" pitchFamily="34" charset="0"/>
              <a:buChar char="•"/>
            </a:pPr>
            <a:r>
              <a:rPr lang="en-US" sz="2000" dirty="0" smtClean="0"/>
              <a:t>How well do the current climate models reproduce the dominant mechanisms associated to variability over South America on </a:t>
            </a:r>
            <a:r>
              <a:rPr lang="en-US" sz="2000" dirty="0" err="1" smtClean="0"/>
              <a:t>intraseasonal</a:t>
            </a:r>
            <a:r>
              <a:rPr lang="en-US" sz="2000" dirty="0" smtClean="0"/>
              <a:t> timescales?</a:t>
            </a:r>
            <a:endParaRPr lang="en-US" sz="2000" dirty="0"/>
          </a:p>
        </p:txBody>
      </p:sp>
      <p:sp>
        <p:nvSpPr>
          <p:cNvPr id="6" name="5 CuadroTexto"/>
          <p:cNvSpPr txBox="1"/>
          <p:nvPr/>
        </p:nvSpPr>
        <p:spPr>
          <a:xfrm>
            <a:off x="571472" y="357166"/>
            <a:ext cx="8001056" cy="800219"/>
          </a:xfrm>
          <a:prstGeom prst="rect">
            <a:avLst/>
          </a:prstGeom>
          <a:solidFill>
            <a:schemeClr val="accent1"/>
          </a:solidFill>
        </p:spPr>
        <p:txBody>
          <a:bodyPr wrap="square" rtlCol="0">
            <a:spAutoFit/>
          </a:bodyPr>
          <a:lstStyle/>
          <a:p>
            <a:pPr lvl="0" algn="ctr"/>
            <a:r>
              <a:rPr lang="en-US" sz="2800" b="1" dirty="0" err="1" smtClean="0">
                <a:solidFill>
                  <a:schemeClr val="bg1"/>
                </a:solidFill>
              </a:rPr>
              <a:t>Intraseasonal</a:t>
            </a:r>
            <a:r>
              <a:rPr lang="en-US" sz="2800" b="1" dirty="0" smtClean="0">
                <a:solidFill>
                  <a:schemeClr val="bg1"/>
                </a:solidFill>
              </a:rPr>
              <a:t> variability in South America</a:t>
            </a:r>
          </a:p>
          <a:p>
            <a:endParaRPr lang="en-US" dirty="0"/>
          </a:p>
        </p:txBody>
      </p:sp>
      <p:pic>
        <p:nvPicPr>
          <p:cNvPr id="8" name="Picture 2" descr="CIMA2"/>
          <p:cNvPicPr>
            <a:picLocks noChangeAspect="1" noChangeArrowheads="1"/>
          </p:cNvPicPr>
          <p:nvPr/>
        </p:nvPicPr>
        <p:blipFill>
          <a:blip r:embed="rId2" cstate="print"/>
          <a:srcRect/>
          <a:stretch>
            <a:fillRect/>
          </a:stretch>
        </p:blipFill>
        <p:spPr bwMode="auto">
          <a:xfrm>
            <a:off x="8141712" y="6072206"/>
            <a:ext cx="1002288" cy="78579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267200" y="1905000"/>
            <a:ext cx="4624388" cy="2447925"/>
            <a:chOff x="946" y="587"/>
            <a:chExt cx="4455" cy="2102"/>
          </a:xfrm>
        </p:grpSpPr>
        <p:grpSp>
          <p:nvGrpSpPr>
            <p:cNvPr id="3" name="Group 6"/>
            <p:cNvGrpSpPr>
              <a:grpSpLocks/>
            </p:cNvGrpSpPr>
            <p:nvPr/>
          </p:nvGrpSpPr>
          <p:grpSpPr bwMode="auto">
            <a:xfrm>
              <a:off x="946" y="587"/>
              <a:ext cx="1862" cy="2075"/>
              <a:chOff x="946" y="587"/>
              <a:chExt cx="1862" cy="2075"/>
            </a:xfrm>
          </p:grpSpPr>
          <p:graphicFrame>
            <p:nvGraphicFramePr>
              <p:cNvPr id="379911" name="Object 7"/>
              <p:cNvGraphicFramePr>
                <a:graphicFrameLocks noChangeAspect="1"/>
              </p:cNvGraphicFramePr>
              <p:nvPr/>
            </p:nvGraphicFramePr>
            <p:xfrm>
              <a:off x="952" y="587"/>
              <a:ext cx="1857" cy="2051"/>
            </p:xfrm>
            <a:graphic>
              <a:graphicData uri="http://schemas.openxmlformats.org/presentationml/2006/ole">
                <p:oleObj spid="_x0000_s22531" r:id="rId4" imgW="6335009" imgH="7438095" progId="">
                  <p:embed/>
                </p:oleObj>
              </a:graphicData>
            </a:graphic>
          </p:graphicFrame>
          <p:grpSp>
            <p:nvGrpSpPr>
              <p:cNvPr id="4" name="Group 8"/>
              <p:cNvGrpSpPr>
                <a:grpSpLocks/>
              </p:cNvGrpSpPr>
              <p:nvPr/>
            </p:nvGrpSpPr>
            <p:grpSpPr bwMode="auto">
              <a:xfrm>
                <a:off x="2267" y="1510"/>
                <a:ext cx="479" cy="337"/>
                <a:chOff x="2267" y="1510"/>
                <a:chExt cx="479" cy="337"/>
              </a:xfrm>
            </p:grpSpPr>
            <p:sp>
              <p:nvSpPr>
                <p:cNvPr id="379913" name="Oval 9"/>
                <p:cNvSpPr>
                  <a:spLocks noChangeArrowheads="1"/>
                </p:cNvSpPr>
                <p:nvPr/>
              </p:nvSpPr>
              <p:spPr bwMode="auto">
                <a:xfrm>
                  <a:off x="2376" y="1585"/>
                  <a:ext cx="144" cy="105"/>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grpSp>
              <p:nvGrpSpPr>
                <p:cNvPr id="5" name="Group 10"/>
                <p:cNvGrpSpPr>
                  <a:grpSpLocks/>
                </p:cNvGrpSpPr>
                <p:nvPr/>
              </p:nvGrpSpPr>
              <p:grpSpPr bwMode="auto">
                <a:xfrm>
                  <a:off x="2267" y="1510"/>
                  <a:ext cx="479" cy="337"/>
                  <a:chOff x="2267" y="1510"/>
                  <a:chExt cx="479" cy="337"/>
                </a:xfrm>
              </p:grpSpPr>
              <p:sp>
                <p:nvSpPr>
                  <p:cNvPr id="379915" name="Oval 11"/>
                  <p:cNvSpPr>
                    <a:spLocks noChangeArrowheads="1"/>
                  </p:cNvSpPr>
                  <p:nvPr/>
                </p:nvSpPr>
                <p:spPr bwMode="auto">
                  <a:xfrm>
                    <a:off x="2267" y="1510"/>
                    <a:ext cx="131" cy="94"/>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16" name="Oval 12"/>
                  <p:cNvSpPr>
                    <a:spLocks noChangeArrowheads="1"/>
                  </p:cNvSpPr>
                  <p:nvPr/>
                </p:nvSpPr>
                <p:spPr bwMode="auto">
                  <a:xfrm>
                    <a:off x="2289" y="1585"/>
                    <a:ext cx="131" cy="94"/>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17" name="Oval 13"/>
                  <p:cNvSpPr>
                    <a:spLocks noChangeArrowheads="1"/>
                  </p:cNvSpPr>
                  <p:nvPr/>
                </p:nvSpPr>
                <p:spPr bwMode="auto">
                  <a:xfrm>
                    <a:off x="2398" y="1641"/>
                    <a:ext cx="123" cy="101"/>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18" name="Oval 14"/>
                  <p:cNvSpPr>
                    <a:spLocks noChangeArrowheads="1"/>
                  </p:cNvSpPr>
                  <p:nvPr/>
                </p:nvSpPr>
                <p:spPr bwMode="auto">
                  <a:xfrm>
                    <a:off x="2485" y="1660"/>
                    <a:ext cx="156" cy="115"/>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19" name="Oval 15"/>
                  <p:cNvSpPr>
                    <a:spLocks noChangeArrowheads="1"/>
                  </p:cNvSpPr>
                  <p:nvPr/>
                </p:nvSpPr>
                <p:spPr bwMode="auto">
                  <a:xfrm>
                    <a:off x="2551" y="1698"/>
                    <a:ext cx="196" cy="150"/>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20" name="Oval 16"/>
                  <p:cNvSpPr>
                    <a:spLocks noChangeArrowheads="1"/>
                  </p:cNvSpPr>
                  <p:nvPr/>
                </p:nvSpPr>
                <p:spPr bwMode="auto">
                  <a:xfrm>
                    <a:off x="2354" y="1528"/>
                    <a:ext cx="131" cy="94"/>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grpSp>
          </p:grpSp>
          <p:grpSp>
            <p:nvGrpSpPr>
              <p:cNvPr id="6" name="Group 17"/>
              <p:cNvGrpSpPr>
                <a:grpSpLocks/>
              </p:cNvGrpSpPr>
              <p:nvPr/>
            </p:nvGrpSpPr>
            <p:grpSpPr bwMode="auto">
              <a:xfrm>
                <a:off x="2028" y="1735"/>
                <a:ext cx="287" cy="292"/>
                <a:chOff x="2028" y="1735"/>
                <a:chExt cx="287" cy="292"/>
              </a:xfrm>
            </p:grpSpPr>
            <p:sp>
              <p:nvSpPr>
                <p:cNvPr id="379922" name="Oval 18"/>
                <p:cNvSpPr>
                  <a:spLocks noChangeArrowheads="1"/>
                </p:cNvSpPr>
                <p:nvPr/>
              </p:nvSpPr>
              <p:spPr bwMode="auto">
                <a:xfrm>
                  <a:off x="2028" y="1735"/>
                  <a:ext cx="169" cy="179"/>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23" name="Oval 19"/>
                <p:cNvSpPr>
                  <a:spLocks noChangeArrowheads="1"/>
                </p:cNvSpPr>
                <p:nvPr/>
              </p:nvSpPr>
              <p:spPr bwMode="auto">
                <a:xfrm>
                  <a:off x="2028" y="1865"/>
                  <a:ext cx="169" cy="163"/>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24" name="Oval 20"/>
                <p:cNvSpPr>
                  <a:spLocks noChangeArrowheads="1"/>
                </p:cNvSpPr>
                <p:nvPr/>
              </p:nvSpPr>
              <p:spPr bwMode="auto">
                <a:xfrm>
                  <a:off x="2147" y="1832"/>
                  <a:ext cx="169" cy="130"/>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25" name="Oval 21"/>
                <p:cNvSpPr>
                  <a:spLocks noChangeArrowheads="1"/>
                </p:cNvSpPr>
                <p:nvPr/>
              </p:nvSpPr>
              <p:spPr bwMode="auto">
                <a:xfrm>
                  <a:off x="2181" y="1800"/>
                  <a:ext cx="98" cy="94"/>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26" name="Oval 22"/>
                <p:cNvSpPr>
                  <a:spLocks noChangeArrowheads="1"/>
                </p:cNvSpPr>
                <p:nvPr/>
              </p:nvSpPr>
              <p:spPr bwMode="auto">
                <a:xfrm>
                  <a:off x="2164" y="1930"/>
                  <a:ext cx="98" cy="94"/>
                </a:xfrm>
                <a:prstGeom prst="ellipse">
                  <a:avLst/>
                </a:prstGeom>
                <a:solidFill>
                  <a:srgbClr val="FFFFFF"/>
                </a:solidFill>
                <a:ln w="9360">
                  <a:solidFill>
                    <a:srgbClr val="000000"/>
                  </a:solidFill>
                  <a:miter lim="800000"/>
                  <a:headEnd/>
                  <a:tailEnd/>
                </a:ln>
                <a:effectLst/>
              </p:spPr>
              <p:txBody>
                <a:bodyPr wrap="none" anchor="ctr"/>
                <a:lstStyle/>
                <a:p>
                  <a:endParaRPr lang="en-US"/>
                </a:p>
              </p:txBody>
            </p:sp>
          </p:grpSp>
          <p:sp>
            <p:nvSpPr>
              <p:cNvPr id="379927" name="AutoShape 23"/>
              <p:cNvSpPr>
                <a:spLocks noChangeArrowheads="1"/>
              </p:cNvSpPr>
              <p:nvPr/>
            </p:nvSpPr>
            <p:spPr bwMode="auto">
              <a:xfrm rot="13200000" flipV="1">
                <a:off x="1983" y="1603"/>
                <a:ext cx="718" cy="495"/>
              </a:xfrm>
              <a:custGeom>
                <a:avLst/>
                <a:gdLst>
                  <a:gd name="G0" fmla="+- -180365 0 0"/>
                  <a:gd name="G1" fmla="+- 6609380 0 0"/>
                  <a:gd name="G2" fmla="+- -180365 0 6609380"/>
                  <a:gd name="G3" fmla="+- 10800 0 0"/>
                  <a:gd name="G4" fmla="+- 0 0 -180365"/>
                  <a:gd name="T0" fmla="*/ 360 256 1"/>
                  <a:gd name="T1" fmla="*/ 0 256 1"/>
                  <a:gd name="G5" fmla="+- G2 T0 T1"/>
                  <a:gd name="G6" fmla="?: G2 G2 G5"/>
                  <a:gd name="G7" fmla="+- 0 0 G6"/>
                  <a:gd name="G8" fmla="+- 9496 0 0"/>
                  <a:gd name="G9" fmla="+- 0 0 6609380"/>
                  <a:gd name="G10" fmla="+- 9496 0 2700"/>
                  <a:gd name="G11" fmla="cos G10 -180365"/>
                  <a:gd name="G12" fmla="sin G10 -180365"/>
                  <a:gd name="G13" fmla="cos 13500 -180365"/>
                  <a:gd name="G14" fmla="sin 13500 -180365"/>
                  <a:gd name="G15" fmla="+- G11 10800 0"/>
                  <a:gd name="G16" fmla="+- G12 10800 0"/>
                  <a:gd name="G17" fmla="+- G13 10800 0"/>
                  <a:gd name="G18" fmla="+- G14 10800 0"/>
                  <a:gd name="G19" fmla="*/ 9496 1 2"/>
                  <a:gd name="G20" fmla="+- G19 5400 0"/>
                  <a:gd name="G21" fmla="cos G20 -180365"/>
                  <a:gd name="G22" fmla="sin G20 -180365"/>
                  <a:gd name="G23" fmla="+- G21 10800 0"/>
                  <a:gd name="G24" fmla="+- G12 G23 G22"/>
                  <a:gd name="G25" fmla="+- G22 G23 G11"/>
                  <a:gd name="G26" fmla="cos 10800 -180365"/>
                  <a:gd name="G27" fmla="sin 10800 -180365"/>
                  <a:gd name="G28" fmla="cos 9496 -180365"/>
                  <a:gd name="G29" fmla="sin 9496 -180365"/>
                  <a:gd name="G30" fmla="+- G26 10800 0"/>
                  <a:gd name="G31" fmla="+- G27 10800 0"/>
                  <a:gd name="G32" fmla="+- G28 10800 0"/>
                  <a:gd name="G33" fmla="+- G29 10800 0"/>
                  <a:gd name="G34" fmla="+- G19 5400 0"/>
                  <a:gd name="G35" fmla="cos G34 6609380"/>
                  <a:gd name="G36" fmla="sin G34 6609380"/>
                  <a:gd name="G37" fmla="+/ 6609380 -180365 2"/>
                  <a:gd name="T2" fmla="*/ 180 256 1"/>
                  <a:gd name="T3" fmla="*/ 0 256 1"/>
                  <a:gd name="G38" fmla="+- G37 T2 T3"/>
                  <a:gd name="G39" fmla="?: G2 G37 G38"/>
                  <a:gd name="G40" fmla="cos 10800 G39"/>
                  <a:gd name="G41" fmla="sin 10800 G39"/>
                  <a:gd name="G42" fmla="cos 9496 G39"/>
                  <a:gd name="G43" fmla="sin 9496 G39"/>
                  <a:gd name="G44" fmla="+- G40 10800 0"/>
                  <a:gd name="G45" fmla="+- G41 10800 0"/>
                  <a:gd name="G46" fmla="+- G42 10800 0"/>
                  <a:gd name="G47" fmla="+- G43 10800 0"/>
                  <a:gd name="G48" fmla="+- G35 10800 0"/>
                  <a:gd name="G49" fmla="+- G36 10800 0"/>
                  <a:gd name="T4" fmla="*/ 3721 w 21600"/>
                  <a:gd name="T5" fmla="*/ 2643 h 21600"/>
                  <a:gd name="T6" fmla="*/ 8889 w 21600"/>
                  <a:gd name="T7" fmla="*/ 20766 h 21600"/>
                  <a:gd name="T8" fmla="*/ 4576 w 21600"/>
                  <a:gd name="T9" fmla="*/ 3627 h 21600"/>
                  <a:gd name="T10" fmla="*/ 24284 w 21600"/>
                  <a:gd name="T11" fmla="*/ 10151 h 21600"/>
                  <a:gd name="T12" fmla="*/ 21097 w 21600"/>
                  <a:gd name="T13" fmla="*/ 13660 h 21600"/>
                  <a:gd name="T14" fmla="*/ 17588 w 21600"/>
                  <a:gd name="T15" fmla="*/ 104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285" y="10344"/>
                    </a:moveTo>
                    <a:cubicBezTo>
                      <a:pt x="20041" y="5282"/>
                      <a:pt x="15867" y="1304"/>
                      <a:pt x="10800" y="1304"/>
                    </a:cubicBezTo>
                    <a:cubicBezTo>
                      <a:pt x="5555" y="1304"/>
                      <a:pt x="1304" y="5555"/>
                      <a:pt x="1304" y="10800"/>
                    </a:cubicBezTo>
                    <a:cubicBezTo>
                      <a:pt x="1303" y="15355"/>
                      <a:pt x="4538" y="19268"/>
                      <a:pt x="9012" y="20126"/>
                    </a:cubicBezTo>
                    <a:lnTo>
                      <a:pt x="8766" y="21406"/>
                    </a:lnTo>
                    <a:cubicBezTo>
                      <a:pt x="3678" y="20431"/>
                      <a:pt x="0" y="15980"/>
                      <a:pt x="0" y="10800"/>
                    </a:cubicBezTo>
                    <a:cubicBezTo>
                      <a:pt x="0" y="4835"/>
                      <a:pt x="4835" y="0"/>
                      <a:pt x="10800" y="0"/>
                    </a:cubicBezTo>
                    <a:cubicBezTo>
                      <a:pt x="16563" y="-1"/>
                      <a:pt x="21310" y="4525"/>
                      <a:pt x="21587" y="10281"/>
                    </a:cubicBezTo>
                    <a:lnTo>
                      <a:pt x="24284" y="10151"/>
                    </a:lnTo>
                    <a:lnTo>
                      <a:pt x="21097" y="13660"/>
                    </a:lnTo>
                    <a:lnTo>
                      <a:pt x="17588" y="10473"/>
                    </a:lnTo>
                    <a:lnTo>
                      <a:pt x="20285" y="10344"/>
                    </a:lnTo>
                    <a:close/>
                  </a:path>
                </a:pathLst>
              </a:custGeom>
              <a:solidFill>
                <a:srgbClr val="FF0000"/>
              </a:solidFill>
              <a:ln w="9360">
                <a:solidFill>
                  <a:srgbClr val="000000"/>
                </a:solidFill>
                <a:miter lim="800000"/>
                <a:headEnd/>
                <a:tailEnd/>
              </a:ln>
              <a:effectLst/>
            </p:spPr>
            <p:txBody>
              <a:bodyPr wrap="none" anchor="ctr"/>
              <a:lstStyle/>
              <a:p>
                <a:endParaRPr lang="en-US"/>
              </a:p>
            </p:txBody>
          </p:sp>
          <p:sp>
            <p:nvSpPr>
              <p:cNvPr id="379928" name="AutoShape 24"/>
              <p:cNvSpPr>
                <a:spLocks noChangeArrowheads="1"/>
              </p:cNvSpPr>
              <p:nvPr/>
            </p:nvSpPr>
            <p:spPr bwMode="auto">
              <a:xfrm rot="2040000">
                <a:off x="1433" y="1960"/>
                <a:ext cx="814" cy="517"/>
              </a:xfrm>
              <a:custGeom>
                <a:avLst/>
                <a:gdLst>
                  <a:gd name="G0" fmla="+- 2371743 0 0"/>
                  <a:gd name="G1" fmla="+- 6437014 0 0"/>
                  <a:gd name="G2" fmla="+- 2371743 0 6437014"/>
                  <a:gd name="G3" fmla="+- 10800 0 0"/>
                  <a:gd name="G4" fmla="+- 0 0 2371743"/>
                  <a:gd name="T0" fmla="*/ 360 256 1"/>
                  <a:gd name="T1" fmla="*/ 0 256 1"/>
                  <a:gd name="G5" fmla="+- G2 T0 T1"/>
                  <a:gd name="G6" fmla="?: G2 G2 G5"/>
                  <a:gd name="G7" fmla="+- 0 0 G6"/>
                  <a:gd name="G8" fmla="+- 9639 0 0"/>
                  <a:gd name="G9" fmla="+- 0 0 6437014"/>
                  <a:gd name="G10" fmla="+- 9639 0 2700"/>
                  <a:gd name="G11" fmla="cos G10 2371743"/>
                  <a:gd name="G12" fmla="sin G10 2371743"/>
                  <a:gd name="G13" fmla="cos 13500 2371743"/>
                  <a:gd name="G14" fmla="sin 13500 2371743"/>
                  <a:gd name="G15" fmla="+- G11 10800 0"/>
                  <a:gd name="G16" fmla="+- G12 10800 0"/>
                  <a:gd name="G17" fmla="+- G13 10800 0"/>
                  <a:gd name="G18" fmla="+- G14 10800 0"/>
                  <a:gd name="G19" fmla="*/ 9639 1 2"/>
                  <a:gd name="G20" fmla="+- G19 5400 0"/>
                  <a:gd name="G21" fmla="cos G20 2371743"/>
                  <a:gd name="G22" fmla="sin G20 2371743"/>
                  <a:gd name="G23" fmla="+- G21 10800 0"/>
                  <a:gd name="G24" fmla="+- G12 G23 G22"/>
                  <a:gd name="G25" fmla="+- G22 G23 G11"/>
                  <a:gd name="G26" fmla="cos 10800 2371743"/>
                  <a:gd name="G27" fmla="sin 10800 2371743"/>
                  <a:gd name="G28" fmla="cos 9639 2371743"/>
                  <a:gd name="G29" fmla="sin 9639 2371743"/>
                  <a:gd name="G30" fmla="+- G26 10800 0"/>
                  <a:gd name="G31" fmla="+- G27 10800 0"/>
                  <a:gd name="G32" fmla="+- G28 10800 0"/>
                  <a:gd name="G33" fmla="+- G29 10800 0"/>
                  <a:gd name="G34" fmla="+- G19 5400 0"/>
                  <a:gd name="G35" fmla="cos G34 6437014"/>
                  <a:gd name="G36" fmla="sin G34 6437014"/>
                  <a:gd name="G37" fmla="+/ 6437014 2371743 2"/>
                  <a:gd name="T2" fmla="*/ 180 256 1"/>
                  <a:gd name="T3" fmla="*/ 0 256 1"/>
                  <a:gd name="G38" fmla="+- G37 T2 T3"/>
                  <a:gd name="G39" fmla="?: G2 G37 G38"/>
                  <a:gd name="G40" fmla="cos 10800 G39"/>
                  <a:gd name="G41" fmla="sin 10800 G39"/>
                  <a:gd name="G42" fmla="cos 9639 G39"/>
                  <a:gd name="G43" fmla="sin 9639 G39"/>
                  <a:gd name="G44" fmla="+- G40 10800 0"/>
                  <a:gd name="G45" fmla="+- G41 10800 0"/>
                  <a:gd name="G46" fmla="+- G42 10800 0"/>
                  <a:gd name="G47" fmla="+- G43 10800 0"/>
                  <a:gd name="G48" fmla="+- G35 10800 0"/>
                  <a:gd name="G49" fmla="+- G36 10800 0"/>
                  <a:gd name="T4" fmla="*/ 6615 w 21600"/>
                  <a:gd name="T5" fmla="*/ 843 h 21600"/>
                  <a:gd name="T6" fmla="*/ 9338 w 21600"/>
                  <a:gd name="T7" fmla="*/ 20914 h 21600"/>
                  <a:gd name="T8" fmla="*/ 7065 w 21600"/>
                  <a:gd name="T9" fmla="*/ 1913 h 21600"/>
                  <a:gd name="T10" fmla="*/ 21695 w 21600"/>
                  <a:gd name="T11" fmla="*/ 18771 h 21600"/>
                  <a:gd name="T12" fmla="*/ 17111 w 21600"/>
                  <a:gd name="T13" fmla="*/ 19482 h 21600"/>
                  <a:gd name="T14" fmla="*/ 16400 w 21600"/>
                  <a:gd name="T15" fmla="*/ 1489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79" y="16491"/>
                    </a:moveTo>
                    <a:cubicBezTo>
                      <a:pt x="19787" y="14839"/>
                      <a:pt x="20439" y="12846"/>
                      <a:pt x="20439" y="10800"/>
                    </a:cubicBezTo>
                    <a:cubicBezTo>
                      <a:pt x="20439" y="5476"/>
                      <a:pt x="16123" y="1161"/>
                      <a:pt x="10800" y="1161"/>
                    </a:cubicBezTo>
                    <a:cubicBezTo>
                      <a:pt x="5476" y="1161"/>
                      <a:pt x="1161" y="5476"/>
                      <a:pt x="1161" y="10800"/>
                    </a:cubicBezTo>
                    <a:cubicBezTo>
                      <a:pt x="1160" y="15591"/>
                      <a:pt x="4679" y="19654"/>
                      <a:pt x="9421" y="20339"/>
                    </a:cubicBezTo>
                    <a:lnTo>
                      <a:pt x="9255" y="21489"/>
                    </a:lnTo>
                    <a:cubicBezTo>
                      <a:pt x="3942" y="20721"/>
                      <a:pt x="0" y="16168"/>
                      <a:pt x="0" y="10800"/>
                    </a:cubicBezTo>
                    <a:cubicBezTo>
                      <a:pt x="0" y="4835"/>
                      <a:pt x="4835" y="0"/>
                      <a:pt x="10800" y="0"/>
                    </a:cubicBezTo>
                    <a:cubicBezTo>
                      <a:pt x="16764" y="0"/>
                      <a:pt x="21600" y="4835"/>
                      <a:pt x="21600" y="10800"/>
                    </a:cubicBezTo>
                    <a:cubicBezTo>
                      <a:pt x="21600" y="13092"/>
                      <a:pt x="20870" y="15326"/>
                      <a:pt x="19516" y="17177"/>
                    </a:cubicBezTo>
                    <a:lnTo>
                      <a:pt x="21695" y="18771"/>
                    </a:lnTo>
                    <a:lnTo>
                      <a:pt x="17111" y="19482"/>
                    </a:lnTo>
                    <a:lnTo>
                      <a:pt x="16400" y="14897"/>
                    </a:lnTo>
                    <a:lnTo>
                      <a:pt x="18579" y="16491"/>
                    </a:lnTo>
                    <a:close/>
                  </a:path>
                </a:pathLst>
              </a:custGeom>
              <a:solidFill>
                <a:srgbClr val="00FFFF"/>
              </a:solidFill>
              <a:ln w="9360">
                <a:solidFill>
                  <a:srgbClr val="000000"/>
                </a:solidFill>
                <a:miter lim="800000"/>
                <a:headEnd/>
                <a:tailEnd/>
              </a:ln>
              <a:effectLst/>
            </p:spPr>
            <p:txBody>
              <a:bodyPr wrap="none" anchor="ctr"/>
              <a:lstStyle/>
              <a:p>
                <a:endParaRPr lang="en-US"/>
              </a:p>
            </p:txBody>
          </p:sp>
          <p:sp>
            <p:nvSpPr>
              <p:cNvPr id="379929" name="AutoShape 25"/>
              <p:cNvSpPr>
                <a:spLocks noChangeArrowheads="1"/>
              </p:cNvSpPr>
              <p:nvPr/>
            </p:nvSpPr>
            <p:spPr bwMode="auto">
              <a:xfrm rot="20040000" flipH="1">
                <a:off x="1885" y="1103"/>
                <a:ext cx="599" cy="608"/>
              </a:xfrm>
              <a:custGeom>
                <a:avLst/>
                <a:gdLst>
                  <a:gd name="G0" fmla="+- -17949 0 0"/>
                  <a:gd name="G1" fmla="+- -3101860 0 0"/>
                  <a:gd name="G2" fmla="+- -17949 0 -3101860"/>
                  <a:gd name="G3" fmla="+- 10800 0 0"/>
                  <a:gd name="G4" fmla="+- 0 0 -17949"/>
                  <a:gd name="T0" fmla="*/ 360 256 1"/>
                  <a:gd name="T1" fmla="*/ 0 256 1"/>
                  <a:gd name="G5" fmla="+- G2 T0 T1"/>
                  <a:gd name="G6" fmla="?: G2 G2 G5"/>
                  <a:gd name="G7" fmla="+- 0 0 G6"/>
                  <a:gd name="G8" fmla="+- 8996 0 0"/>
                  <a:gd name="G9" fmla="+- 0 0 -3101860"/>
                  <a:gd name="G10" fmla="+- 8996 0 2700"/>
                  <a:gd name="G11" fmla="cos G10 -17949"/>
                  <a:gd name="G12" fmla="sin G10 -17949"/>
                  <a:gd name="G13" fmla="cos 13500 -17949"/>
                  <a:gd name="G14" fmla="sin 13500 -17949"/>
                  <a:gd name="G15" fmla="+- G11 10800 0"/>
                  <a:gd name="G16" fmla="+- G12 10800 0"/>
                  <a:gd name="G17" fmla="+- G13 10800 0"/>
                  <a:gd name="G18" fmla="+- G14 10800 0"/>
                  <a:gd name="G19" fmla="*/ 8996 1 2"/>
                  <a:gd name="G20" fmla="+- G19 5400 0"/>
                  <a:gd name="G21" fmla="cos G20 -17949"/>
                  <a:gd name="G22" fmla="sin G20 -17949"/>
                  <a:gd name="G23" fmla="+- G21 10800 0"/>
                  <a:gd name="G24" fmla="+- G12 G23 G22"/>
                  <a:gd name="G25" fmla="+- G22 G23 G11"/>
                  <a:gd name="G26" fmla="cos 10800 -17949"/>
                  <a:gd name="G27" fmla="sin 10800 -17949"/>
                  <a:gd name="G28" fmla="cos 8996 -17949"/>
                  <a:gd name="G29" fmla="sin 8996 -17949"/>
                  <a:gd name="G30" fmla="+- G26 10800 0"/>
                  <a:gd name="G31" fmla="+- G27 10800 0"/>
                  <a:gd name="G32" fmla="+- G28 10800 0"/>
                  <a:gd name="G33" fmla="+- G29 10800 0"/>
                  <a:gd name="G34" fmla="+- G19 5400 0"/>
                  <a:gd name="G35" fmla="cos G34 -3101860"/>
                  <a:gd name="G36" fmla="sin G34 -3101860"/>
                  <a:gd name="G37" fmla="+/ -3101860 -17949 2"/>
                  <a:gd name="T2" fmla="*/ 180 256 1"/>
                  <a:gd name="T3" fmla="*/ 0 256 1"/>
                  <a:gd name="G38" fmla="+- G37 T2 T3"/>
                  <a:gd name="G39" fmla="?: G2 G37 G38"/>
                  <a:gd name="G40" fmla="cos 10800 G39"/>
                  <a:gd name="G41" fmla="sin 10800 G39"/>
                  <a:gd name="G42" fmla="cos 8996 G39"/>
                  <a:gd name="G43" fmla="sin 8996 G39"/>
                  <a:gd name="G44" fmla="+- G40 10800 0"/>
                  <a:gd name="G45" fmla="+- G41 10800 0"/>
                  <a:gd name="G46" fmla="+- G42 10800 0"/>
                  <a:gd name="G47" fmla="+- G43 10800 0"/>
                  <a:gd name="G48" fmla="+- G35 10800 0"/>
                  <a:gd name="G49" fmla="+- G36 10800 0"/>
                  <a:gd name="T4" fmla="*/ 20681 w 21600"/>
                  <a:gd name="T5" fmla="*/ 6441 h 21600"/>
                  <a:gd name="T6" fmla="*/ 17508 w 21600"/>
                  <a:gd name="T7" fmla="*/ 3522 h 21600"/>
                  <a:gd name="T8" fmla="*/ 19030 w 21600"/>
                  <a:gd name="T9" fmla="*/ 7169 h 21600"/>
                  <a:gd name="T10" fmla="*/ 24299 w 21600"/>
                  <a:gd name="T11" fmla="*/ 10735 h 21600"/>
                  <a:gd name="T12" fmla="*/ 20714 w 21600"/>
                  <a:gd name="T13" fmla="*/ 14354 h 21600"/>
                  <a:gd name="T14" fmla="*/ 17095 w 21600"/>
                  <a:gd name="T15" fmla="*/ 1076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795" y="10756"/>
                    </a:moveTo>
                    <a:cubicBezTo>
                      <a:pt x="19783" y="8259"/>
                      <a:pt x="18733" y="5878"/>
                      <a:pt x="16897" y="4185"/>
                    </a:cubicBezTo>
                    <a:lnTo>
                      <a:pt x="18119" y="2859"/>
                    </a:lnTo>
                    <a:cubicBezTo>
                      <a:pt x="20324" y="4891"/>
                      <a:pt x="21585" y="7749"/>
                      <a:pt x="21599" y="10748"/>
                    </a:cubicBezTo>
                    <a:lnTo>
                      <a:pt x="24299" y="10735"/>
                    </a:lnTo>
                    <a:lnTo>
                      <a:pt x="20714" y="14354"/>
                    </a:lnTo>
                    <a:lnTo>
                      <a:pt x="17095" y="10769"/>
                    </a:lnTo>
                    <a:lnTo>
                      <a:pt x="19795" y="10756"/>
                    </a:lnTo>
                    <a:close/>
                  </a:path>
                </a:pathLst>
              </a:custGeom>
              <a:solidFill>
                <a:srgbClr val="FFCC99"/>
              </a:solidFill>
              <a:ln w="9360">
                <a:solidFill>
                  <a:srgbClr val="000000"/>
                </a:solidFill>
                <a:miter lim="800000"/>
                <a:headEnd/>
                <a:tailEnd/>
              </a:ln>
              <a:effectLst/>
            </p:spPr>
            <p:txBody>
              <a:bodyPr wrap="none" anchor="ctr"/>
              <a:lstStyle/>
              <a:p>
                <a:endParaRPr lang="en-US"/>
              </a:p>
            </p:txBody>
          </p:sp>
          <p:sp>
            <p:nvSpPr>
              <p:cNvPr id="379930" name="AutoShape 26"/>
              <p:cNvSpPr>
                <a:spLocks noChangeArrowheads="1"/>
              </p:cNvSpPr>
              <p:nvPr/>
            </p:nvSpPr>
            <p:spPr bwMode="auto">
              <a:xfrm rot="1980000" flipH="1">
                <a:off x="972" y="2300"/>
                <a:ext cx="503" cy="247"/>
              </a:xfrm>
              <a:custGeom>
                <a:avLst/>
                <a:gdLst>
                  <a:gd name="G0" fmla="+- -1071196 0 0"/>
                  <a:gd name="G1" fmla="+- -9567002 0 0"/>
                  <a:gd name="G2" fmla="+- -1071196 0 -9567002"/>
                  <a:gd name="G3" fmla="+- 10800 0 0"/>
                  <a:gd name="G4" fmla="+- 0 0 -1071196"/>
                  <a:gd name="T0" fmla="*/ 360 256 1"/>
                  <a:gd name="T1" fmla="*/ 0 256 1"/>
                  <a:gd name="G5" fmla="+- G2 T0 T1"/>
                  <a:gd name="G6" fmla="?: G2 G2 G5"/>
                  <a:gd name="G7" fmla="+- 0 0 G6"/>
                  <a:gd name="G8" fmla="+- 8958 0 0"/>
                  <a:gd name="G9" fmla="+- 0 0 -9567002"/>
                  <a:gd name="G10" fmla="+- 8958 0 2700"/>
                  <a:gd name="G11" fmla="cos G10 -1071196"/>
                  <a:gd name="G12" fmla="sin G10 -1071196"/>
                  <a:gd name="G13" fmla="cos 13500 -1071196"/>
                  <a:gd name="G14" fmla="sin 13500 -1071196"/>
                  <a:gd name="G15" fmla="+- G11 10800 0"/>
                  <a:gd name="G16" fmla="+- G12 10800 0"/>
                  <a:gd name="G17" fmla="+- G13 10800 0"/>
                  <a:gd name="G18" fmla="+- G14 10800 0"/>
                  <a:gd name="G19" fmla="*/ 8958 1 2"/>
                  <a:gd name="G20" fmla="+- G19 5400 0"/>
                  <a:gd name="G21" fmla="cos G20 -1071196"/>
                  <a:gd name="G22" fmla="sin G20 -1071196"/>
                  <a:gd name="G23" fmla="+- G21 10800 0"/>
                  <a:gd name="G24" fmla="+- G12 G23 G22"/>
                  <a:gd name="G25" fmla="+- G22 G23 G11"/>
                  <a:gd name="G26" fmla="cos 10800 -1071196"/>
                  <a:gd name="G27" fmla="sin 10800 -1071196"/>
                  <a:gd name="G28" fmla="cos 8958 -1071196"/>
                  <a:gd name="G29" fmla="sin 8958 -1071196"/>
                  <a:gd name="G30" fmla="+- G26 10800 0"/>
                  <a:gd name="G31" fmla="+- G27 10800 0"/>
                  <a:gd name="G32" fmla="+- G28 10800 0"/>
                  <a:gd name="G33" fmla="+- G29 10800 0"/>
                  <a:gd name="G34" fmla="+- G19 5400 0"/>
                  <a:gd name="G35" fmla="cos G34 -9567002"/>
                  <a:gd name="G36" fmla="sin G34 -9567002"/>
                  <a:gd name="G37" fmla="+/ -9567002 -1071196 2"/>
                  <a:gd name="T2" fmla="*/ 180 256 1"/>
                  <a:gd name="T3" fmla="*/ 0 256 1"/>
                  <a:gd name="G38" fmla="+- G37 T2 T3"/>
                  <a:gd name="G39" fmla="?: G2 G37 G38"/>
                  <a:gd name="G40" fmla="cos 10800 G39"/>
                  <a:gd name="G41" fmla="sin 10800 G39"/>
                  <a:gd name="G42" fmla="cos 8958 G39"/>
                  <a:gd name="G43" fmla="sin 8958 G39"/>
                  <a:gd name="G44" fmla="+- G40 10800 0"/>
                  <a:gd name="G45" fmla="+- G41 10800 0"/>
                  <a:gd name="G46" fmla="+- G42 10800 0"/>
                  <a:gd name="G47" fmla="+- G43 10800 0"/>
                  <a:gd name="G48" fmla="+- G35 10800 0"/>
                  <a:gd name="G49" fmla="+- G36 10800 0"/>
                  <a:gd name="T4" fmla="*/ 12459 w 21600"/>
                  <a:gd name="T5" fmla="*/ 128 h 21600"/>
                  <a:gd name="T6" fmla="*/ 2611 w 21600"/>
                  <a:gd name="T7" fmla="*/ 5272 h 21600"/>
                  <a:gd name="T8" fmla="*/ 12176 w 21600"/>
                  <a:gd name="T9" fmla="*/ 1948 h 21600"/>
                  <a:gd name="T10" fmla="*/ 23754 w 21600"/>
                  <a:gd name="T11" fmla="*/ 7000 h 21600"/>
                  <a:gd name="T12" fmla="*/ 21298 w 21600"/>
                  <a:gd name="T13" fmla="*/ 11493 h 21600"/>
                  <a:gd name="T14" fmla="*/ 16805 w 21600"/>
                  <a:gd name="T15" fmla="*/ 903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95" y="8279"/>
                    </a:moveTo>
                    <a:cubicBezTo>
                      <a:pt x="18276" y="4463"/>
                      <a:pt x="14776" y="1842"/>
                      <a:pt x="10800" y="1842"/>
                    </a:cubicBezTo>
                    <a:cubicBezTo>
                      <a:pt x="7823" y="1841"/>
                      <a:pt x="5040" y="3320"/>
                      <a:pt x="3375" y="5788"/>
                    </a:cubicBezTo>
                    <a:lnTo>
                      <a:pt x="1848" y="4757"/>
                    </a:lnTo>
                    <a:cubicBezTo>
                      <a:pt x="3856" y="1782"/>
                      <a:pt x="7210" y="-1"/>
                      <a:pt x="10800" y="0"/>
                    </a:cubicBezTo>
                    <a:cubicBezTo>
                      <a:pt x="15594" y="0"/>
                      <a:pt x="19814" y="3160"/>
                      <a:pt x="21163" y="7760"/>
                    </a:cubicBezTo>
                    <a:lnTo>
                      <a:pt x="23754" y="7000"/>
                    </a:lnTo>
                    <a:lnTo>
                      <a:pt x="21298" y="11493"/>
                    </a:lnTo>
                    <a:lnTo>
                      <a:pt x="16805" y="9038"/>
                    </a:lnTo>
                    <a:lnTo>
                      <a:pt x="19395" y="8279"/>
                    </a:lnTo>
                    <a:close/>
                  </a:path>
                </a:pathLst>
              </a:custGeom>
              <a:solidFill>
                <a:srgbClr val="FF0000"/>
              </a:solidFill>
              <a:ln w="9360">
                <a:solidFill>
                  <a:srgbClr val="000000"/>
                </a:solidFill>
                <a:miter lim="800000"/>
                <a:headEnd/>
                <a:tailEnd/>
              </a:ln>
              <a:effectLst/>
            </p:spPr>
            <p:txBody>
              <a:bodyPr wrap="none" anchor="ctr"/>
              <a:lstStyle/>
              <a:p>
                <a:endParaRPr lang="en-US"/>
              </a:p>
            </p:txBody>
          </p:sp>
          <p:grpSp>
            <p:nvGrpSpPr>
              <p:cNvPr id="7" name="Group 27"/>
              <p:cNvGrpSpPr>
                <a:grpSpLocks/>
              </p:cNvGrpSpPr>
              <p:nvPr/>
            </p:nvGrpSpPr>
            <p:grpSpPr bwMode="auto">
              <a:xfrm>
                <a:off x="2292" y="1757"/>
                <a:ext cx="216" cy="202"/>
                <a:chOff x="2292" y="1757"/>
                <a:chExt cx="216" cy="202"/>
              </a:xfrm>
            </p:grpSpPr>
            <p:sp>
              <p:nvSpPr>
                <p:cNvPr id="379932" name="Oval 28"/>
                <p:cNvSpPr>
                  <a:spLocks noChangeArrowheads="1"/>
                </p:cNvSpPr>
                <p:nvPr/>
              </p:nvSpPr>
              <p:spPr bwMode="auto">
                <a:xfrm>
                  <a:off x="2316" y="1779"/>
                  <a:ext cx="144" cy="136"/>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33" name="Text Box 29"/>
                <p:cNvSpPr txBox="1">
                  <a:spLocks noChangeArrowheads="1"/>
                </p:cNvSpPr>
                <p:nvPr/>
              </p:nvSpPr>
              <p:spPr bwMode="auto">
                <a:xfrm>
                  <a:off x="2292" y="1757"/>
                  <a:ext cx="217" cy="203"/>
                </a:xfrm>
                <a:prstGeom prst="rect">
                  <a:avLst/>
                </a:prstGeom>
                <a:noFill/>
                <a:ln w="9525">
                  <a:noFill/>
                  <a:round/>
                  <a:headEnd/>
                  <a:tailEnd/>
                </a:ln>
                <a:effectLst/>
              </p:spPr>
              <p:txBody>
                <a:bodyPr lIns="90000" tIns="46800" rIns="90000" bIns="46800"/>
                <a:lstStyle/>
                <a:p>
                  <a:pPr defTabSz="457200" hangingPunct="0">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DejaVu Sans" pitchFamily="16" charset="0"/>
                    </a:rPr>
                    <a:t>H</a:t>
                  </a:r>
                </a:p>
              </p:txBody>
            </p:sp>
          </p:grpSp>
          <p:grpSp>
            <p:nvGrpSpPr>
              <p:cNvPr id="8" name="Group 30"/>
              <p:cNvGrpSpPr>
                <a:grpSpLocks/>
              </p:cNvGrpSpPr>
              <p:nvPr/>
            </p:nvGrpSpPr>
            <p:grpSpPr bwMode="auto">
              <a:xfrm>
                <a:off x="1742" y="2140"/>
                <a:ext cx="214" cy="201"/>
                <a:chOff x="1742" y="2140"/>
                <a:chExt cx="214" cy="201"/>
              </a:xfrm>
            </p:grpSpPr>
            <p:sp>
              <p:nvSpPr>
                <p:cNvPr id="379935" name="Oval 31"/>
                <p:cNvSpPr>
                  <a:spLocks noChangeArrowheads="1"/>
                </p:cNvSpPr>
                <p:nvPr/>
              </p:nvSpPr>
              <p:spPr bwMode="auto">
                <a:xfrm>
                  <a:off x="1765" y="2162"/>
                  <a:ext cx="144" cy="135"/>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36" name="Text Box 32"/>
                <p:cNvSpPr txBox="1">
                  <a:spLocks noChangeArrowheads="1"/>
                </p:cNvSpPr>
                <p:nvPr/>
              </p:nvSpPr>
              <p:spPr bwMode="auto">
                <a:xfrm>
                  <a:off x="1742" y="2140"/>
                  <a:ext cx="215" cy="202"/>
                </a:xfrm>
                <a:prstGeom prst="rect">
                  <a:avLst/>
                </a:prstGeom>
                <a:noFill/>
                <a:ln w="9525">
                  <a:noFill/>
                  <a:round/>
                  <a:headEnd/>
                  <a:tailEnd/>
                </a:ln>
                <a:effectLst/>
              </p:spPr>
              <p:txBody>
                <a:bodyPr lIns="90000" tIns="46800" rIns="90000" bIns="46800"/>
                <a:lstStyle/>
                <a:p>
                  <a:pPr defTabSz="457200" hangingPunct="0">
                    <a:lnSpc>
                      <a:spcPct val="93000"/>
                    </a:lnSpc>
                    <a:buClr>
                      <a:srgbClr val="00008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80"/>
                      </a:solidFill>
                      <a:latin typeface="DejaVu Sans" pitchFamily="16" charset="0"/>
                    </a:rPr>
                    <a:t>L</a:t>
                  </a:r>
                </a:p>
              </p:txBody>
            </p:sp>
          </p:grpSp>
          <p:grpSp>
            <p:nvGrpSpPr>
              <p:cNvPr id="9" name="Group 33"/>
              <p:cNvGrpSpPr>
                <a:grpSpLocks/>
              </p:cNvGrpSpPr>
              <p:nvPr/>
            </p:nvGrpSpPr>
            <p:grpSpPr bwMode="auto">
              <a:xfrm>
                <a:off x="1000" y="2341"/>
                <a:ext cx="214" cy="202"/>
                <a:chOff x="1000" y="2341"/>
                <a:chExt cx="214" cy="202"/>
              </a:xfrm>
            </p:grpSpPr>
            <p:sp>
              <p:nvSpPr>
                <p:cNvPr id="379938" name="Oval 34"/>
                <p:cNvSpPr>
                  <a:spLocks noChangeArrowheads="1"/>
                </p:cNvSpPr>
                <p:nvPr/>
              </p:nvSpPr>
              <p:spPr bwMode="auto">
                <a:xfrm>
                  <a:off x="1023" y="2364"/>
                  <a:ext cx="144" cy="136"/>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39" name="Text Box 35"/>
                <p:cNvSpPr txBox="1">
                  <a:spLocks noChangeArrowheads="1"/>
                </p:cNvSpPr>
                <p:nvPr/>
              </p:nvSpPr>
              <p:spPr bwMode="auto">
                <a:xfrm>
                  <a:off x="1000" y="2341"/>
                  <a:ext cx="215" cy="203"/>
                </a:xfrm>
                <a:prstGeom prst="rect">
                  <a:avLst/>
                </a:prstGeom>
                <a:noFill/>
                <a:ln w="9525">
                  <a:noFill/>
                  <a:round/>
                  <a:headEnd/>
                  <a:tailEnd/>
                </a:ln>
                <a:effectLst/>
              </p:spPr>
              <p:txBody>
                <a:bodyPr lIns="90000" tIns="46800" rIns="90000" bIns="46800"/>
                <a:lstStyle/>
                <a:p>
                  <a:pPr defTabSz="457200" hangingPunct="0">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DejaVu Sans" pitchFamily="16" charset="0"/>
                    </a:rPr>
                    <a:t>H</a:t>
                  </a:r>
                </a:p>
              </p:txBody>
            </p:sp>
          </p:grpSp>
          <p:sp>
            <p:nvSpPr>
              <p:cNvPr id="379940" name="AutoShape 36"/>
              <p:cNvSpPr>
                <a:spLocks noChangeArrowheads="1"/>
              </p:cNvSpPr>
              <p:nvPr/>
            </p:nvSpPr>
            <p:spPr bwMode="auto">
              <a:xfrm rot="1800000">
                <a:off x="1671" y="1892"/>
                <a:ext cx="838" cy="18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360">
                <a:solidFill>
                  <a:srgbClr val="000000"/>
                </a:solidFill>
                <a:miter lim="800000"/>
                <a:headEnd/>
                <a:tailEnd/>
              </a:ln>
              <a:effectLst/>
            </p:spPr>
            <p:txBody>
              <a:bodyPr wrap="none" anchor="ctr"/>
              <a:lstStyle/>
              <a:p>
                <a:endParaRPr lang="en-US"/>
              </a:p>
            </p:txBody>
          </p:sp>
          <p:sp>
            <p:nvSpPr>
              <p:cNvPr id="379941" name="Text Box 37"/>
              <p:cNvSpPr txBox="1">
                <a:spLocks noChangeArrowheads="1"/>
              </p:cNvSpPr>
              <p:nvPr/>
            </p:nvSpPr>
            <p:spPr bwMode="auto">
              <a:xfrm>
                <a:off x="2220" y="1892"/>
                <a:ext cx="527" cy="181"/>
              </a:xfrm>
              <a:prstGeom prst="rect">
                <a:avLst/>
              </a:prstGeom>
              <a:noFill/>
              <a:ln w="9525">
                <a:noFill/>
                <a:round/>
                <a:headEnd/>
                <a:tailEnd/>
              </a:ln>
              <a:effectLst/>
            </p:spPr>
            <p:txBody>
              <a:bodyPr lIns="90000" tIns="46800" rIns="90000" bIns="46800"/>
              <a:lstStyle/>
              <a:p>
                <a:pPr defTabSz="457200" hangingPunct="0">
                  <a:lnSpc>
                    <a:spcPct val="93000"/>
                  </a:lnSpc>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FFFF"/>
                    </a:solidFill>
                    <a:latin typeface="DejaVu Sans" pitchFamily="16" charset="0"/>
                  </a:rPr>
                  <a:t>+ T. anom</a:t>
                </a:r>
              </a:p>
            </p:txBody>
          </p:sp>
          <p:sp>
            <p:nvSpPr>
              <p:cNvPr id="379942" name="Text Box 38"/>
              <p:cNvSpPr txBox="1">
                <a:spLocks noChangeArrowheads="1"/>
              </p:cNvSpPr>
              <p:nvPr/>
            </p:nvSpPr>
            <p:spPr bwMode="auto">
              <a:xfrm>
                <a:off x="1717" y="2274"/>
                <a:ext cx="574" cy="158"/>
              </a:xfrm>
              <a:prstGeom prst="rect">
                <a:avLst/>
              </a:prstGeom>
              <a:noFill/>
              <a:ln w="9525">
                <a:noFill/>
                <a:round/>
                <a:headEnd/>
                <a:tailEnd/>
              </a:ln>
              <a:effectLst/>
            </p:spPr>
            <p:txBody>
              <a:bodyPr lIns="90000" tIns="46800" rIns="90000" bIns="46800"/>
              <a:lstStyle/>
              <a:p>
                <a:pPr defTabSz="457200" hangingPunct="0">
                  <a:lnSpc>
                    <a:spcPct val="93000"/>
                  </a:lnSpc>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FFFFFF"/>
                    </a:solidFill>
                    <a:latin typeface="DejaVu Sans" pitchFamily="16" charset="0"/>
                  </a:rPr>
                  <a:t>-</a:t>
                </a:r>
                <a:r>
                  <a:rPr lang="en-GB" sz="1200" b="1">
                    <a:solidFill>
                      <a:srgbClr val="FFFFFF"/>
                    </a:solidFill>
                    <a:latin typeface="DejaVu Sans" pitchFamily="16" charset="0"/>
                  </a:rPr>
                  <a:t> T. anom</a:t>
                </a:r>
              </a:p>
            </p:txBody>
          </p:sp>
        </p:grpSp>
        <p:grpSp>
          <p:nvGrpSpPr>
            <p:cNvPr id="10" name="Group 39"/>
            <p:cNvGrpSpPr>
              <a:grpSpLocks/>
            </p:cNvGrpSpPr>
            <p:nvPr/>
          </p:nvGrpSpPr>
          <p:grpSpPr bwMode="auto">
            <a:xfrm>
              <a:off x="3471" y="599"/>
              <a:ext cx="1930" cy="2090"/>
              <a:chOff x="3471" y="599"/>
              <a:chExt cx="1930" cy="2090"/>
            </a:xfrm>
          </p:grpSpPr>
          <p:graphicFrame>
            <p:nvGraphicFramePr>
              <p:cNvPr id="379944" name="Object 40"/>
              <p:cNvGraphicFramePr>
                <a:graphicFrameLocks noChangeAspect="1"/>
              </p:cNvGraphicFramePr>
              <p:nvPr/>
            </p:nvGraphicFramePr>
            <p:xfrm>
              <a:off x="3544" y="599"/>
              <a:ext cx="1858" cy="2051"/>
            </p:xfrm>
            <a:graphic>
              <a:graphicData uri="http://schemas.openxmlformats.org/presentationml/2006/ole">
                <p:oleObj spid="_x0000_s22530" r:id="rId5" imgW="6335009" imgH="7438095" progId="">
                  <p:embed/>
                </p:oleObj>
              </a:graphicData>
            </a:graphic>
          </p:graphicFrame>
          <p:grpSp>
            <p:nvGrpSpPr>
              <p:cNvPr id="11" name="Group 41"/>
              <p:cNvGrpSpPr>
                <a:grpSpLocks/>
              </p:cNvGrpSpPr>
              <p:nvPr/>
            </p:nvGrpSpPr>
            <p:grpSpPr bwMode="auto">
              <a:xfrm>
                <a:off x="4717" y="1387"/>
                <a:ext cx="645" cy="493"/>
                <a:chOff x="4717" y="1387"/>
                <a:chExt cx="645" cy="493"/>
              </a:xfrm>
            </p:grpSpPr>
            <p:sp>
              <p:nvSpPr>
                <p:cNvPr id="379946" name="Oval 42"/>
                <p:cNvSpPr>
                  <a:spLocks noChangeArrowheads="1"/>
                </p:cNvSpPr>
                <p:nvPr/>
              </p:nvSpPr>
              <p:spPr bwMode="auto">
                <a:xfrm>
                  <a:off x="4864" y="1497"/>
                  <a:ext cx="193" cy="153"/>
                </a:xfrm>
                <a:prstGeom prst="ellipse">
                  <a:avLst/>
                </a:prstGeom>
                <a:solidFill>
                  <a:srgbClr val="FFFFFF"/>
                </a:solidFill>
                <a:ln w="9360">
                  <a:solidFill>
                    <a:srgbClr val="000000"/>
                  </a:solidFill>
                  <a:miter lim="800000"/>
                  <a:headEnd/>
                  <a:tailEnd/>
                </a:ln>
                <a:effectLst/>
              </p:spPr>
              <p:txBody>
                <a:bodyPr wrap="none" anchor="ctr"/>
                <a:lstStyle/>
                <a:p>
                  <a:endParaRPr lang="en-US"/>
                </a:p>
              </p:txBody>
            </p:sp>
            <p:grpSp>
              <p:nvGrpSpPr>
                <p:cNvPr id="12" name="Group 43"/>
                <p:cNvGrpSpPr>
                  <a:grpSpLocks/>
                </p:cNvGrpSpPr>
                <p:nvPr/>
              </p:nvGrpSpPr>
              <p:grpSpPr bwMode="auto">
                <a:xfrm>
                  <a:off x="4717" y="1387"/>
                  <a:ext cx="645" cy="493"/>
                  <a:chOff x="4717" y="1387"/>
                  <a:chExt cx="645" cy="493"/>
                </a:xfrm>
              </p:grpSpPr>
              <p:sp>
                <p:nvSpPr>
                  <p:cNvPr id="379948" name="Oval 44"/>
                  <p:cNvSpPr>
                    <a:spLocks noChangeArrowheads="1"/>
                  </p:cNvSpPr>
                  <p:nvPr/>
                </p:nvSpPr>
                <p:spPr bwMode="auto">
                  <a:xfrm>
                    <a:off x="4717" y="1387"/>
                    <a:ext cx="176" cy="137"/>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49" name="Oval 45"/>
                  <p:cNvSpPr>
                    <a:spLocks noChangeArrowheads="1"/>
                  </p:cNvSpPr>
                  <p:nvPr/>
                </p:nvSpPr>
                <p:spPr bwMode="auto">
                  <a:xfrm>
                    <a:off x="4746" y="1497"/>
                    <a:ext cx="176" cy="137"/>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50" name="Oval 46"/>
                  <p:cNvSpPr>
                    <a:spLocks noChangeArrowheads="1"/>
                  </p:cNvSpPr>
                  <p:nvPr/>
                </p:nvSpPr>
                <p:spPr bwMode="auto">
                  <a:xfrm>
                    <a:off x="4893" y="1579"/>
                    <a:ext cx="166" cy="148"/>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51" name="Oval 47"/>
                  <p:cNvSpPr>
                    <a:spLocks noChangeArrowheads="1"/>
                  </p:cNvSpPr>
                  <p:nvPr/>
                </p:nvSpPr>
                <p:spPr bwMode="auto">
                  <a:xfrm>
                    <a:off x="5010" y="1606"/>
                    <a:ext cx="210" cy="169"/>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52" name="Oval 48"/>
                  <p:cNvSpPr>
                    <a:spLocks noChangeArrowheads="1"/>
                  </p:cNvSpPr>
                  <p:nvPr/>
                </p:nvSpPr>
                <p:spPr bwMode="auto">
                  <a:xfrm>
                    <a:off x="5098" y="1661"/>
                    <a:ext cx="265" cy="220"/>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53" name="Oval 49"/>
                  <p:cNvSpPr>
                    <a:spLocks noChangeArrowheads="1"/>
                  </p:cNvSpPr>
                  <p:nvPr/>
                </p:nvSpPr>
                <p:spPr bwMode="auto">
                  <a:xfrm>
                    <a:off x="4834" y="1414"/>
                    <a:ext cx="176" cy="137"/>
                  </a:xfrm>
                  <a:prstGeom prst="ellipse">
                    <a:avLst/>
                  </a:prstGeom>
                  <a:solidFill>
                    <a:srgbClr val="FFFFFF"/>
                  </a:solidFill>
                  <a:ln w="9360">
                    <a:solidFill>
                      <a:srgbClr val="000000"/>
                    </a:solidFill>
                    <a:miter lim="800000"/>
                    <a:headEnd/>
                    <a:tailEnd/>
                  </a:ln>
                  <a:effectLst/>
                </p:spPr>
                <p:txBody>
                  <a:bodyPr wrap="none" anchor="ctr"/>
                  <a:lstStyle/>
                  <a:p>
                    <a:endParaRPr lang="en-US"/>
                  </a:p>
                </p:txBody>
              </p:sp>
            </p:grpSp>
          </p:grpSp>
          <p:grpSp>
            <p:nvGrpSpPr>
              <p:cNvPr id="13" name="Group 50"/>
              <p:cNvGrpSpPr>
                <a:grpSpLocks/>
              </p:cNvGrpSpPr>
              <p:nvPr/>
            </p:nvGrpSpPr>
            <p:grpSpPr bwMode="auto">
              <a:xfrm>
                <a:off x="4645" y="1768"/>
                <a:ext cx="239" cy="248"/>
                <a:chOff x="4645" y="1768"/>
                <a:chExt cx="239" cy="248"/>
              </a:xfrm>
            </p:grpSpPr>
            <p:sp>
              <p:nvSpPr>
                <p:cNvPr id="379955" name="Oval 51"/>
                <p:cNvSpPr>
                  <a:spLocks noChangeArrowheads="1"/>
                </p:cNvSpPr>
                <p:nvPr/>
              </p:nvSpPr>
              <p:spPr bwMode="auto">
                <a:xfrm>
                  <a:off x="4645" y="1768"/>
                  <a:ext cx="141" cy="152"/>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56" name="Oval 52"/>
                <p:cNvSpPr>
                  <a:spLocks noChangeArrowheads="1"/>
                </p:cNvSpPr>
                <p:nvPr/>
              </p:nvSpPr>
              <p:spPr bwMode="auto">
                <a:xfrm>
                  <a:off x="4645" y="1879"/>
                  <a:ext cx="141" cy="138"/>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57" name="Oval 53"/>
                <p:cNvSpPr>
                  <a:spLocks noChangeArrowheads="1"/>
                </p:cNvSpPr>
                <p:nvPr/>
              </p:nvSpPr>
              <p:spPr bwMode="auto">
                <a:xfrm>
                  <a:off x="4744" y="1851"/>
                  <a:ext cx="141" cy="110"/>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58" name="Oval 54"/>
                <p:cNvSpPr>
                  <a:spLocks noChangeArrowheads="1"/>
                </p:cNvSpPr>
                <p:nvPr/>
              </p:nvSpPr>
              <p:spPr bwMode="auto">
                <a:xfrm>
                  <a:off x="4772" y="1823"/>
                  <a:ext cx="81" cy="80"/>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sp>
              <p:nvSpPr>
                <p:cNvPr id="379959" name="Oval 55"/>
                <p:cNvSpPr>
                  <a:spLocks noChangeArrowheads="1"/>
                </p:cNvSpPr>
                <p:nvPr/>
              </p:nvSpPr>
              <p:spPr bwMode="auto">
                <a:xfrm>
                  <a:off x="4758" y="1934"/>
                  <a:ext cx="82" cy="80"/>
                </a:xfrm>
                <a:prstGeom prst="ellipse">
                  <a:avLst/>
                </a:prstGeom>
                <a:solidFill>
                  <a:srgbClr val="CCFFFF"/>
                </a:solidFill>
                <a:ln w="9360" cap="rnd">
                  <a:solidFill>
                    <a:srgbClr val="000000"/>
                  </a:solidFill>
                  <a:prstDash val="sysDot"/>
                  <a:miter lim="800000"/>
                  <a:headEnd/>
                  <a:tailEnd/>
                </a:ln>
                <a:effectLst/>
              </p:spPr>
              <p:txBody>
                <a:bodyPr wrap="none" anchor="ctr"/>
                <a:lstStyle/>
                <a:p>
                  <a:endParaRPr lang="en-US"/>
                </a:p>
              </p:txBody>
            </p:sp>
          </p:grpSp>
          <p:sp>
            <p:nvSpPr>
              <p:cNvPr id="379960" name="AutoShape 56"/>
              <p:cNvSpPr>
                <a:spLocks noChangeArrowheads="1"/>
              </p:cNvSpPr>
              <p:nvPr/>
            </p:nvSpPr>
            <p:spPr bwMode="auto">
              <a:xfrm rot="2460000" flipV="1">
                <a:off x="4044" y="1951"/>
                <a:ext cx="814" cy="539"/>
              </a:xfrm>
              <a:custGeom>
                <a:avLst/>
                <a:gdLst>
                  <a:gd name="G0" fmla="+- 2371743 0 0"/>
                  <a:gd name="G1" fmla="+- 6437014 0 0"/>
                  <a:gd name="G2" fmla="+- 2371743 0 6437014"/>
                  <a:gd name="G3" fmla="+- 10800 0 0"/>
                  <a:gd name="G4" fmla="+- 0 0 2371743"/>
                  <a:gd name="T0" fmla="*/ 360 256 1"/>
                  <a:gd name="T1" fmla="*/ 0 256 1"/>
                  <a:gd name="G5" fmla="+- G2 T0 T1"/>
                  <a:gd name="G6" fmla="?: G2 G2 G5"/>
                  <a:gd name="G7" fmla="+- 0 0 G6"/>
                  <a:gd name="G8" fmla="+- 9639 0 0"/>
                  <a:gd name="G9" fmla="+- 0 0 6437014"/>
                  <a:gd name="G10" fmla="+- 9639 0 2700"/>
                  <a:gd name="G11" fmla="cos G10 2371743"/>
                  <a:gd name="G12" fmla="sin G10 2371743"/>
                  <a:gd name="G13" fmla="cos 13500 2371743"/>
                  <a:gd name="G14" fmla="sin 13500 2371743"/>
                  <a:gd name="G15" fmla="+- G11 10800 0"/>
                  <a:gd name="G16" fmla="+- G12 10800 0"/>
                  <a:gd name="G17" fmla="+- G13 10800 0"/>
                  <a:gd name="G18" fmla="+- G14 10800 0"/>
                  <a:gd name="G19" fmla="*/ 9639 1 2"/>
                  <a:gd name="G20" fmla="+- G19 5400 0"/>
                  <a:gd name="G21" fmla="cos G20 2371743"/>
                  <a:gd name="G22" fmla="sin G20 2371743"/>
                  <a:gd name="G23" fmla="+- G21 10800 0"/>
                  <a:gd name="G24" fmla="+- G12 G23 G22"/>
                  <a:gd name="G25" fmla="+- G22 G23 G11"/>
                  <a:gd name="G26" fmla="cos 10800 2371743"/>
                  <a:gd name="G27" fmla="sin 10800 2371743"/>
                  <a:gd name="G28" fmla="cos 9639 2371743"/>
                  <a:gd name="G29" fmla="sin 9639 2371743"/>
                  <a:gd name="G30" fmla="+- G26 10800 0"/>
                  <a:gd name="G31" fmla="+- G27 10800 0"/>
                  <a:gd name="G32" fmla="+- G28 10800 0"/>
                  <a:gd name="G33" fmla="+- G29 10800 0"/>
                  <a:gd name="G34" fmla="+- G19 5400 0"/>
                  <a:gd name="G35" fmla="cos G34 6437014"/>
                  <a:gd name="G36" fmla="sin G34 6437014"/>
                  <a:gd name="G37" fmla="+/ 6437014 2371743 2"/>
                  <a:gd name="T2" fmla="*/ 180 256 1"/>
                  <a:gd name="T3" fmla="*/ 0 256 1"/>
                  <a:gd name="G38" fmla="+- G37 T2 T3"/>
                  <a:gd name="G39" fmla="?: G2 G37 G38"/>
                  <a:gd name="G40" fmla="cos 10800 G39"/>
                  <a:gd name="G41" fmla="sin 10800 G39"/>
                  <a:gd name="G42" fmla="cos 9639 G39"/>
                  <a:gd name="G43" fmla="sin 9639 G39"/>
                  <a:gd name="G44" fmla="+- G40 10800 0"/>
                  <a:gd name="G45" fmla="+- G41 10800 0"/>
                  <a:gd name="G46" fmla="+- G42 10800 0"/>
                  <a:gd name="G47" fmla="+- G43 10800 0"/>
                  <a:gd name="G48" fmla="+- G35 10800 0"/>
                  <a:gd name="G49" fmla="+- G36 10800 0"/>
                  <a:gd name="T4" fmla="*/ 6615 w 21600"/>
                  <a:gd name="T5" fmla="*/ 843 h 21600"/>
                  <a:gd name="T6" fmla="*/ 9338 w 21600"/>
                  <a:gd name="T7" fmla="*/ 20914 h 21600"/>
                  <a:gd name="T8" fmla="*/ 7065 w 21600"/>
                  <a:gd name="T9" fmla="*/ 1913 h 21600"/>
                  <a:gd name="T10" fmla="*/ 21695 w 21600"/>
                  <a:gd name="T11" fmla="*/ 18771 h 21600"/>
                  <a:gd name="T12" fmla="*/ 17111 w 21600"/>
                  <a:gd name="T13" fmla="*/ 19482 h 21600"/>
                  <a:gd name="T14" fmla="*/ 16400 w 21600"/>
                  <a:gd name="T15" fmla="*/ 1489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79" y="16491"/>
                    </a:moveTo>
                    <a:cubicBezTo>
                      <a:pt x="19787" y="14839"/>
                      <a:pt x="20439" y="12846"/>
                      <a:pt x="20439" y="10800"/>
                    </a:cubicBezTo>
                    <a:cubicBezTo>
                      <a:pt x="20439" y="5476"/>
                      <a:pt x="16123" y="1161"/>
                      <a:pt x="10800" y="1161"/>
                    </a:cubicBezTo>
                    <a:cubicBezTo>
                      <a:pt x="5476" y="1161"/>
                      <a:pt x="1161" y="5476"/>
                      <a:pt x="1161" y="10800"/>
                    </a:cubicBezTo>
                    <a:cubicBezTo>
                      <a:pt x="1160" y="15591"/>
                      <a:pt x="4679" y="19654"/>
                      <a:pt x="9421" y="20339"/>
                    </a:cubicBezTo>
                    <a:lnTo>
                      <a:pt x="9255" y="21489"/>
                    </a:lnTo>
                    <a:cubicBezTo>
                      <a:pt x="3942" y="20721"/>
                      <a:pt x="0" y="16168"/>
                      <a:pt x="0" y="10800"/>
                    </a:cubicBezTo>
                    <a:cubicBezTo>
                      <a:pt x="0" y="4835"/>
                      <a:pt x="4835" y="0"/>
                      <a:pt x="10800" y="0"/>
                    </a:cubicBezTo>
                    <a:cubicBezTo>
                      <a:pt x="16764" y="0"/>
                      <a:pt x="21600" y="4835"/>
                      <a:pt x="21600" y="10800"/>
                    </a:cubicBezTo>
                    <a:cubicBezTo>
                      <a:pt x="21600" y="13092"/>
                      <a:pt x="20870" y="15326"/>
                      <a:pt x="19516" y="17177"/>
                    </a:cubicBezTo>
                    <a:lnTo>
                      <a:pt x="21695" y="18771"/>
                    </a:lnTo>
                    <a:lnTo>
                      <a:pt x="17111" y="19482"/>
                    </a:lnTo>
                    <a:lnTo>
                      <a:pt x="16400" y="14897"/>
                    </a:lnTo>
                    <a:lnTo>
                      <a:pt x="18579" y="16491"/>
                    </a:lnTo>
                    <a:close/>
                  </a:path>
                </a:pathLst>
              </a:custGeom>
              <a:solidFill>
                <a:srgbClr val="FF0000"/>
              </a:solidFill>
              <a:ln w="9360">
                <a:solidFill>
                  <a:srgbClr val="000000"/>
                </a:solidFill>
                <a:miter lim="800000"/>
                <a:headEnd/>
                <a:tailEnd/>
              </a:ln>
              <a:effectLst/>
            </p:spPr>
            <p:txBody>
              <a:bodyPr wrap="none" anchor="ctr"/>
              <a:lstStyle/>
              <a:p>
                <a:endParaRPr lang="en-US"/>
              </a:p>
            </p:txBody>
          </p:sp>
          <p:sp>
            <p:nvSpPr>
              <p:cNvPr id="379961" name="AutoShape 57"/>
              <p:cNvSpPr>
                <a:spLocks noChangeArrowheads="1"/>
              </p:cNvSpPr>
              <p:nvPr/>
            </p:nvSpPr>
            <p:spPr bwMode="auto">
              <a:xfrm rot="1320000">
                <a:off x="3500" y="2328"/>
                <a:ext cx="503" cy="248"/>
              </a:xfrm>
              <a:custGeom>
                <a:avLst/>
                <a:gdLst>
                  <a:gd name="G0" fmla="+- -629779 0 0"/>
                  <a:gd name="G1" fmla="+- -9567002 0 0"/>
                  <a:gd name="G2" fmla="+- -629779 0 -9567002"/>
                  <a:gd name="G3" fmla="+- 10800 0 0"/>
                  <a:gd name="G4" fmla="+- 0 0 -629779"/>
                  <a:gd name="T0" fmla="*/ 360 256 1"/>
                  <a:gd name="T1" fmla="*/ 0 256 1"/>
                  <a:gd name="G5" fmla="+- G2 T0 T1"/>
                  <a:gd name="G6" fmla="?: G2 G2 G5"/>
                  <a:gd name="G7" fmla="+- 0 0 G6"/>
                  <a:gd name="G8" fmla="+- 7607 0 0"/>
                  <a:gd name="G9" fmla="+- 0 0 -9567002"/>
                  <a:gd name="G10" fmla="+- 7607 0 2700"/>
                  <a:gd name="G11" fmla="cos G10 -629779"/>
                  <a:gd name="G12" fmla="sin G10 -629779"/>
                  <a:gd name="G13" fmla="cos 13500 -629779"/>
                  <a:gd name="G14" fmla="sin 13500 -629779"/>
                  <a:gd name="G15" fmla="+- G11 10800 0"/>
                  <a:gd name="G16" fmla="+- G12 10800 0"/>
                  <a:gd name="G17" fmla="+- G13 10800 0"/>
                  <a:gd name="G18" fmla="+- G14 10800 0"/>
                  <a:gd name="G19" fmla="*/ 7607 1 2"/>
                  <a:gd name="G20" fmla="+- G19 5400 0"/>
                  <a:gd name="G21" fmla="cos G20 -629779"/>
                  <a:gd name="G22" fmla="sin G20 -629779"/>
                  <a:gd name="G23" fmla="+- G21 10800 0"/>
                  <a:gd name="G24" fmla="+- G12 G23 G22"/>
                  <a:gd name="G25" fmla="+- G22 G23 G11"/>
                  <a:gd name="G26" fmla="cos 10800 -629779"/>
                  <a:gd name="G27" fmla="sin 10800 -629779"/>
                  <a:gd name="G28" fmla="cos 7607 -629779"/>
                  <a:gd name="G29" fmla="sin 7607 -629779"/>
                  <a:gd name="G30" fmla="+- G26 10800 0"/>
                  <a:gd name="G31" fmla="+- G27 10800 0"/>
                  <a:gd name="G32" fmla="+- G28 10800 0"/>
                  <a:gd name="G33" fmla="+- G29 10800 0"/>
                  <a:gd name="G34" fmla="+- G19 5400 0"/>
                  <a:gd name="G35" fmla="cos G34 -9567002"/>
                  <a:gd name="G36" fmla="sin G34 -9567002"/>
                  <a:gd name="G37" fmla="+/ -9567002 -629779 2"/>
                  <a:gd name="T2" fmla="*/ 180 256 1"/>
                  <a:gd name="T3" fmla="*/ 0 256 1"/>
                  <a:gd name="G38" fmla="+- G37 T2 T3"/>
                  <a:gd name="G39" fmla="?: G2 G37 G38"/>
                  <a:gd name="G40" fmla="cos 10800 G39"/>
                  <a:gd name="G41" fmla="sin 10800 G39"/>
                  <a:gd name="G42" fmla="cos 7607 G39"/>
                  <a:gd name="G43" fmla="sin 7607 G39"/>
                  <a:gd name="G44" fmla="+- G40 10800 0"/>
                  <a:gd name="G45" fmla="+- G41 10800 0"/>
                  <a:gd name="G46" fmla="+- G42 10800 0"/>
                  <a:gd name="G47" fmla="+- G43 10800 0"/>
                  <a:gd name="G48" fmla="+- G35 10800 0"/>
                  <a:gd name="G49" fmla="+- G36 10800 0"/>
                  <a:gd name="T4" fmla="*/ 13083 w 21600"/>
                  <a:gd name="T5" fmla="*/ 244 h 21600"/>
                  <a:gd name="T6" fmla="*/ 3171 w 21600"/>
                  <a:gd name="T7" fmla="*/ 5650 h 21600"/>
                  <a:gd name="T8" fmla="*/ 12408 w 21600"/>
                  <a:gd name="T9" fmla="*/ 3364 h 21600"/>
                  <a:gd name="T10" fmla="*/ 24110 w 21600"/>
                  <a:gd name="T11" fmla="*/ 8546 h 21600"/>
                  <a:gd name="T12" fmla="*/ 20591 w 21600"/>
                  <a:gd name="T13" fmla="*/ 13499 h 21600"/>
                  <a:gd name="T14" fmla="*/ 15638 w 21600"/>
                  <a:gd name="T15" fmla="*/ 998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00" y="9530"/>
                    </a:moveTo>
                    <a:cubicBezTo>
                      <a:pt x="17680" y="5870"/>
                      <a:pt x="14511" y="3193"/>
                      <a:pt x="10800" y="3193"/>
                    </a:cubicBezTo>
                    <a:cubicBezTo>
                      <a:pt x="8272" y="3192"/>
                      <a:pt x="5909" y="4448"/>
                      <a:pt x="4494" y="6544"/>
                    </a:cubicBezTo>
                    <a:lnTo>
                      <a:pt x="1848" y="4757"/>
                    </a:lnTo>
                    <a:cubicBezTo>
                      <a:pt x="3856" y="1782"/>
                      <a:pt x="7210" y="-1"/>
                      <a:pt x="10800" y="0"/>
                    </a:cubicBezTo>
                    <a:cubicBezTo>
                      <a:pt x="16068" y="0"/>
                      <a:pt x="20568" y="3802"/>
                      <a:pt x="21448" y="8997"/>
                    </a:cubicBezTo>
                    <a:lnTo>
                      <a:pt x="24110" y="8546"/>
                    </a:lnTo>
                    <a:lnTo>
                      <a:pt x="20591" y="13499"/>
                    </a:lnTo>
                    <a:lnTo>
                      <a:pt x="15638" y="9980"/>
                    </a:lnTo>
                    <a:lnTo>
                      <a:pt x="18300" y="9530"/>
                    </a:lnTo>
                    <a:close/>
                  </a:path>
                </a:pathLst>
              </a:custGeom>
              <a:solidFill>
                <a:srgbClr val="00CCFF"/>
              </a:solidFill>
              <a:ln w="9360">
                <a:solidFill>
                  <a:srgbClr val="000000"/>
                </a:solidFill>
                <a:miter lim="800000"/>
                <a:headEnd/>
                <a:tailEnd/>
              </a:ln>
              <a:effectLst/>
            </p:spPr>
            <p:txBody>
              <a:bodyPr wrap="none" anchor="ctr"/>
              <a:lstStyle/>
              <a:p>
                <a:endParaRPr lang="en-US"/>
              </a:p>
            </p:txBody>
          </p:sp>
          <p:grpSp>
            <p:nvGrpSpPr>
              <p:cNvPr id="14" name="Group 58"/>
              <p:cNvGrpSpPr>
                <a:grpSpLocks/>
              </p:cNvGrpSpPr>
              <p:nvPr/>
            </p:nvGrpSpPr>
            <p:grpSpPr bwMode="auto">
              <a:xfrm>
                <a:off x="3568" y="2399"/>
                <a:ext cx="214" cy="201"/>
                <a:chOff x="3568" y="2399"/>
                <a:chExt cx="214" cy="201"/>
              </a:xfrm>
            </p:grpSpPr>
            <p:sp>
              <p:nvSpPr>
                <p:cNvPr id="379963" name="Oval 59"/>
                <p:cNvSpPr>
                  <a:spLocks noChangeArrowheads="1"/>
                </p:cNvSpPr>
                <p:nvPr/>
              </p:nvSpPr>
              <p:spPr bwMode="auto">
                <a:xfrm>
                  <a:off x="3592" y="2421"/>
                  <a:ext cx="143" cy="135"/>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64" name="Text Box 60"/>
                <p:cNvSpPr txBox="1">
                  <a:spLocks noChangeArrowheads="1"/>
                </p:cNvSpPr>
                <p:nvPr/>
              </p:nvSpPr>
              <p:spPr bwMode="auto">
                <a:xfrm>
                  <a:off x="3568" y="2399"/>
                  <a:ext cx="215" cy="202"/>
                </a:xfrm>
                <a:prstGeom prst="rect">
                  <a:avLst/>
                </a:prstGeom>
                <a:noFill/>
                <a:ln w="9525">
                  <a:noFill/>
                  <a:round/>
                  <a:headEnd/>
                  <a:tailEnd/>
                </a:ln>
                <a:effectLst/>
              </p:spPr>
              <p:txBody>
                <a:bodyPr lIns="90000" tIns="46800" rIns="90000" bIns="46800"/>
                <a:lstStyle/>
                <a:p>
                  <a:pPr defTabSz="457200" hangingPunct="0">
                    <a:lnSpc>
                      <a:spcPct val="93000"/>
                    </a:lnSpc>
                    <a:buClr>
                      <a:srgbClr val="00008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80"/>
                      </a:solidFill>
                      <a:latin typeface="DejaVu Sans" pitchFamily="16" charset="0"/>
                    </a:rPr>
                    <a:t>L</a:t>
                  </a:r>
                </a:p>
              </p:txBody>
            </p:sp>
          </p:grpSp>
          <p:grpSp>
            <p:nvGrpSpPr>
              <p:cNvPr id="15" name="Group 61"/>
              <p:cNvGrpSpPr>
                <a:grpSpLocks/>
              </p:cNvGrpSpPr>
              <p:nvPr/>
            </p:nvGrpSpPr>
            <p:grpSpPr bwMode="auto">
              <a:xfrm>
                <a:off x="4310" y="2129"/>
                <a:ext cx="214" cy="201"/>
                <a:chOff x="4310" y="2129"/>
                <a:chExt cx="214" cy="201"/>
              </a:xfrm>
            </p:grpSpPr>
            <p:sp>
              <p:nvSpPr>
                <p:cNvPr id="379966" name="Oval 62"/>
                <p:cNvSpPr>
                  <a:spLocks noChangeArrowheads="1"/>
                </p:cNvSpPr>
                <p:nvPr/>
              </p:nvSpPr>
              <p:spPr bwMode="auto">
                <a:xfrm>
                  <a:off x="4334" y="2151"/>
                  <a:ext cx="144" cy="135"/>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67" name="Text Box 63"/>
                <p:cNvSpPr txBox="1">
                  <a:spLocks noChangeArrowheads="1"/>
                </p:cNvSpPr>
                <p:nvPr/>
              </p:nvSpPr>
              <p:spPr bwMode="auto">
                <a:xfrm>
                  <a:off x="4310" y="2129"/>
                  <a:ext cx="215" cy="202"/>
                </a:xfrm>
                <a:prstGeom prst="rect">
                  <a:avLst/>
                </a:prstGeom>
                <a:noFill/>
                <a:ln w="9525">
                  <a:noFill/>
                  <a:round/>
                  <a:headEnd/>
                  <a:tailEnd/>
                </a:ln>
                <a:effectLst/>
              </p:spPr>
              <p:txBody>
                <a:bodyPr lIns="90000" tIns="46800" rIns="90000" bIns="46800"/>
                <a:lstStyle/>
                <a:p>
                  <a:pPr defTabSz="457200" hangingPunct="0">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DejaVu Sans" pitchFamily="16" charset="0"/>
                    </a:rPr>
                    <a:t>H</a:t>
                  </a:r>
                </a:p>
              </p:txBody>
            </p:sp>
          </p:grpSp>
          <p:grpSp>
            <p:nvGrpSpPr>
              <p:cNvPr id="16" name="Group 64"/>
              <p:cNvGrpSpPr>
                <a:grpSpLocks/>
              </p:cNvGrpSpPr>
              <p:nvPr/>
            </p:nvGrpSpPr>
            <p:grpSpPr bwMode="auto">
              <a:xfrm>
                <a:off x="4884" y="1746"/>
                <a:ext cx="214" cy="202"/>
                <a:chOff x="4884" y="1746"/>
                <a:chExt cx="214" cy="202"/>
              </a:xfrm>
            </p:grpSpPr>
            <p:sp>
              <p:nvSpPr>
                <p:cNvPr id="379969" name="Oval 65"/>
                <p:cNvSpPr>
                  <a:spLocks noChangeArrowheads="1"/>
                </p:cNvSpPr>
                <p:nvPr/>
              </p:nvSpPr>
              <p:spPr bwMode="auto">
                <a:xfrm>
                  <a:off x="4908" y="1769"/>
                  <a:ext cx="143" cy="136"/>
                </a:xfrm>
                <a:prstGeom prst="ellipse">
                  <a:avLst/>
                </a:prstGeom>
                <a:solidFill>
                  <a:srgbClr val="FFFFFF"/>
                </a:solidFill>
                <a:ln w="9360">
                  <a:solidFill>
                    <a:srgbClr val="000000"/>
                  </a:solidFill>
                  <a:miter lim="800000"/>
                  <a:headEnd/>
                  <a:tailEnd/>
                </a:ln>
                <a:effectLst/>
              </p:spPr>
              <p:txBody>
                <a:bodyPr wrap="none" anchor="ctr"/>
                <a:lstStyle/>
                <a:p>
                  <a:endParaRPr lang="en-US"/>
                </a:p>
              </p:txBody>
            </p:sp>
            <p:sp>
              <p:nvSpPr>
                <p:cNvPr id="379970" name="Text Box 66"/>
                <p:cNvSpPr txBox="1">
                  <a:spLocks noChangeArrowheads="1"/>
                </p:cNvSpPr>
                <p:nvPr/>
              </p:nvSpPr>
              <p:spPr bwMode="auto">
                <a:xfrm>
                  <a:off x="4884" y="1746"/>
                  <a:ext cx="215" cy="203"/>
                </a:xfrm>
                <a:prstGeom prst="rect">
                  <a:avLst/>
                </a:prstGeom>
                <a:noFill/>
                <a:ln w="9525">
                  <a:noFill/>
                  <a:round/>
                  <a:headEnd/>
                  <a:tailEnd/>
                </a:ln>
                <a:effectLst/>
              </p:spPr>
              <p:txBody>
                <a:bodyPr lIns="90000" tIns="46800" rIns="90000" bIns="46800"/>
                <a:lstStyle/>
                <a:p>
                  <a:pPr defTabSz="457200" hangingPunct="0">
                    <a:lnSpc>
                      <a:spcPct val="93000"/>
                    </a:lnSpc>
                    <a:buClr>
                      <a:srgbClr val="00008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80"/>
                      </a:solidFill>
                      <a:latin typeface="DejaVu Sans" pitchFamily="16" charset="0"/>
                    </a:rPr>
                    <a:t>L</a:t>
                  </a:r>
                </a:p>
              </p:txBody>
            </p:sp>
          </p:grpSp>
          <p:sp>
            <p:nvSpPr>
              <p:cNvPr id="379971" name="AutoShape 67"/>
              <p:cNvSpPr>
                <a:spLocks noChangeArrowheads="1"/>
              </p:cNvSpPr>
              <p:nvPr/>
            </p:nvSpPr>
            <p:spPr bwMode="auto">
              <a:xfrm rot="20280000">
                <a:off x="4451" y="1325"/>
                <a:ext cx="239" cy="270"/>
              </a:xfrm>
              <a:prstGeom prst="upArrow">
                <a:avLst>
                  <a:gd name="adj1" fmla="val 22611"/>
                  <a:gd name="adj2" fmla="val 28279"/>
                </a:avLst>
              </a:prstGeom>
              <a:solidFill>
                <a:srgbClr val="FFCC99"/>
              </a:solidFill>
              <a:ln w="9360">
                <a:solidFill>
                  <a:srgbClr val="000000"/>
                </a:solidFill>
                <a:miter lim="800000"/>
                <a:headEnd/>
                <a:tailEnd/>
              </a:ln>
              <a:effectLst/>
            </p:spPr>
            <p:txBody>
              <a:bodyPr wrap="none" anchor="ctr"/>
              <a:lstStyle/>
              <a:p>
                <a:endParaRPr lang="en-US"/>
              </a:p>
            </p:txBody>
          </p:sp>
          <p:sp>
            <p:nvSpPr>
              <p:cNvPr id="379972" name="AutoShape 68"/>
              <p:cNvSpPr>
                <a:spLocks noChangeArrowheads="1"/>
              </p:cNvSpPr>
              <p:nvPr/>
            </p:nvSpPr>
            <p:spPr bwMode="auto">
              <a:xfrm rot="13200000">
                <a:off x="4549" y="1569"/>
                <a:ext cx="718" cy="517"/>
              </a:xfrm>
              <a:custGeom>
                <a:avLst/>
                <a:gdLst>
                  <a:gd name="G0" fmla="+- -180365 0 0"/>
                  <a:gd name="G1" fmla="+- 6609380 0 0"/>
                  <a:gd name="G2" fmla="+- -180365 0 6609380"/>
                  <a:gd name="G3" fmla="+- 10800 0 0"/>
                  <a:gd name="G4" fmla="+- 0 0 -180365"/>
                  <a:gd name="T0" fmla="*/ 360 256 1"/>
                  <a:gd name="T1" fmla="*/ 0 256 1"/>
                  <a:gd name="G5" fmla="+- G2 T0 T1"/>
                  <a:gd name="G6" fmla="?: G2 G2 G5"/>
                  <a:gd name="G7" fmla="+- 0 0 G6"/>
                  <a:gd name="G8" fmla="+- 9496 0 0"/>
                  <a:gd name="G9" fmla="+- 0 0 6609380"/>
                  <a:gd name="G10" fmla="+- 9496 0 2700"/>
                  <a:gd name="G11" fmla="cos G10 -180365"/>
                  <a:gd name="G12" fmla="sin G10 -180365"/>
                  <a:gd name="G13" fmla="cos 13500 -180365"/>
                  <a:gd name="G14" fmla="sin 13500 -180365"/>
                  <a:gd name="G15" fmla="+- G11 10800 0"/>
                  <a:gd name="G16" fmla="+- G12 10800 0"/>
                  <a:gd name="G17" fmla="+- G13 10800 0"/>
                  <a:gd name="G18" fmla="+- G14 10800 0"/>
                  <a:gd name="G19" fmla="*/ 9496 1 2"/>
                  <a:gd name="G20" fmla="+- G19 5400 0"/>
                  <a:gd name="G21" fmla="cos G20 -180365"/>
                  <a:gd name="G22" fmla="sin G20 -180365"/>
                  <a:gd name="G23" fmla="+- G21 10800 0"/>
                  <a:gd name="G24" fmla="+- G12 G23 G22"/>
                  <a:gd name="G25" fmla="+- G22 G23 G11"/>
                  <a:gd name="G26" fmla="cos 10800 -180365"/>
                  <a:gd name="G27" fmla="sin 10800 -180365"/>
                  <a:gd name="G28" fmla="cos 9496 -180365"/>
                  <a:gd name="G29" fmla="sin 9496 -180365"/>
                  <a:gd name="G30" fmla="+- G26 10800 0"/>
                  <a:gd name="G31" fmla="+- G27 10800 0"/>
                  <a:gd name="G32" fmla="+- G28 10800 0"/>
                  <a:gd name="G33" fmla="+- G29 10800 0"/>
                  <a:gd name="G34" fmla="+- G19 5400 0"/>
                  <a:gd name="G35" fmla="cos G34 6609380"/>
                  <a:gd name="G36" fmla="sin G34 6609380"/>
                  <a:gd name="G37" fmla="+/ 6609380 -180365 2"/>
                  <a:gd name="T2" fmla="*/ 180 256 1"/>
                  <a:gd name="T3" fmla="*/ 0 256 1"/>
                  <a:gd name="G38" fmla="+- G37 T2 T3"/>
                  <a:gd name="G39" fmla="?: G2 G37 G38"/>
                  <a:gd name="G40" fmla="cos 10800 G39"/>
                  <a:gd name="G41" fmla="sin 10800 G39"/>
                  <a:gd name="G42" fmla="cos 9496 G39"/>
                  <a:gd name="G43" fmla="sin 9496 G39"/>
                  <a:gd name="G44" fmla="+- G40 10800 0"/>
                  <a:gd name="G45" fmla="+- G41 10800 0"/>
                  <a:gd name="G46" fmla="+- G42 10800 0"/>
                  <a:gd name="G47" fmla="+- G43 10800 0"/>
                  <a:gd name="G48" fmla="+- G35 10800 0"/>
                  <a:gd name="G49" fmla="+- G36 10800 0"/>
                  <a:gd name="T4" fmla="*/ 3721 w 21600"/>
                  <a:gd name="T5" fmla="*/ 2643 h 21600"/>
                  <a:gd name="T6" fmla="*/ 8889 w 21600"/>
                  <a:gd name="T7" fmla="*/ 20766 h 21600"/>
                  <a:gd name="T8" fmla="*/ 4576 w 21600"/>
                  <a:gd name="T9" fmla="*/ 3627 h 21600"/>
                  <a:gd name="T10" fmla="*/ 24284 w 21600"/>
                  <a:gd name="T11" fmla="*/ 10151 h 21600"/>
                  <a:gd name="T12" fmla="*/ 21097 w 21600"/>
                  <a:gd name="T13" fmla="*/ 13660 h 21600"/>
                  <a:gd name="T14" fmla="*/ 17588 w 21600"/>
                  <a:gd name="T15" fmla="*/ 104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285" y="10344"/>
                    </a:moveTo>
                    <a:cubicBezTo>
                      <a:pt x="20041" y="5282"/>
                      <a:pt x="15867" y="1304"/>
                      <a:pt x="10800" y="1304"/>
                    </a:cubicBezTo>
                    <a:cubicBezTo>
                      <a:pt x="5555" y="1304"/>
                      <a:pt x="1304" y="5555"/>
                      <a:pt x="1304" y="10800"/>
                    </a:cubicBezTo>
                    <a:cubicBezTo>
                      <a:pt x="1303" y="15355"/>
                      <a:pt x="4538" y="19268"/>
                      <a:pt x="9012" y="20126"/>
                    </a:cubicBezTo>
                    <a:lnTo>
                      <a:pt x="8766" y="21406"/>
                    </a:lnTo>
                    <a:cubicBezTo>
                      <a:pt x="3678" y="20431"/>
                      <a:pt x="0" y="15980"/>
                      <a:pt x="0" y="10800"/>
                    </a:cubicBezTo>
                    <a:cubicBezTo>
                      <a:pt x="0" y="4835"/>
                      <a:pt x="4835" y="0"/>
                      <a:pt x="10800" y="0"/>
                    </a:cubicBezTo>
                    <a:cubicBezTo>
                      <a:pt x="16563" y="-1"/>
                      <a:pt x="21310" y="4525"/>
                      <a:pt x="21587" y="10281"/>
                    </a:cubicBezTo>
                    <a:lnTo>
                      <a:pt x="24284" y="10151"/>
                    </a:lnTo>
                    <a:lnTo>
                      <a:pt x="21097" y="13660"/>
                    </a:lnTo>
                    <a:lnTo>
                      <a:pt x="17588" y="10473"/>
                    </a:lnTo>
                    <a:lnTo>
                      <a:pt x="20285" y="10344"/>
                    </a:lnTo>
                    <a:close/>
                  </a:path>
                </a:pathLst>
              </a:custGeom>
              <a:solidFill>
                <a:srgbClr val="00FFFF"/>
              </a:solidFill>
              <a:ln w="9360">
                <a:solidFill>
                  <a:srgbClr val="000000"/>
                </a:solidFill>
                <a:miter lim="800000"/>
                <a:headEnd/>
                <a:tailEnd/>
              </a:ln>
              <a:effectLst/>
            </p:spPr>
            <p:txBody>
              <a:bodyPr wrap="none" anchor="ctr"/>
              <a:lstStyle/>
              <a:p>
                <a:endParaRPr lang="en-US"/>
              </a:p>
            </p:txBody>
          </p:sp>
          <p:sp>
            <p:nvSpPr>
              <p:cNvPr id="379973" name="AutoShape 69"/>
              <p:cNvSpPr>
                <a:spLocks noChangeArrowheads="1"/>
              </p:cNvSpPr>
              <p:nvPr/>
            </p:nvSpPr>
            <p:spPr bwMode="auto">
              <a:xfrm rot="1800000">
                <a:off x="4407" y="1971"/>
                <a:ext cx="574"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360">
                <a:solidFill>
                  <a:srgbClr val="000000"/>
                </a:solidFill>
                <a:miter lim="800000"/>
                <a:headEnd/>
                <a:tailEnd/>
              </a:ln>
              <a:effectLst/>
            </p:spPr>
            <p:txBody>
              <a:bodyPr wrap="none" anchor="ctr"/>
              <a:lstStyle/>
              <a:p>
                <a:endParaRPr lang="en-US"/>
              </a:p>
            </p:txBody>
          </p:sp>
          <p:sp>
            <p:nvSpPr>
              <p:cNvPr id="379974" name="Text Box 70"/>
              <p:cNvSpPr txBox="1">
                <a:spLocks noChangeArrowheads="1"/>
              </p:cNvSpPr>
              <p:nvPr/>
            </p:nvSpPr>
            <p:spPr bwMode="auto">
              <a:xfrm>
                <a:off x="4813" y="1904"/>
                <a:ext cx="574" cy="158"/>
              </a:xfrm>
              <a:prstGeom prst="rect">
                <a:avLst/>
              </a:prstGeom>
              <a:noFill/>
              <a:ln w="9525">
                <a:noFill/>
                <a:round/>
                <a:headEnd/>
                <a:tailEnd/>
              </a:ln>
              <a:effectLst/>
            </p:spPr>
            <p:txBody>
              <a:bodyPr lIns="90000" tIns="46800" rIns="90000" bIns="46800"/>
              <a:lstStyle/>
              <a:p>
                <a:pPr defTabSz="457200" hangingPunct="0">
                  <a:lnSpc>
                    <a:spcPct val="93000"/>
                  </a:lnSpc>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FFFFFF"/>
                    </a:solidFill>
                    <a:latin typeface="DejaVu Sans" pitchFamily="16" charset="0"/>
                  </a:rPr>
                  <a:t>-</a:t>
                </a:r>
                <a:r>
                  <a:rPr lang="en-GB" sz="1200" b="1">
                    <a:solidFill>
                      <a:srgbClr val="FFFFFF"/>
                    </a:solidFill>
                    <a:latin typeface="DejaVu Sans" pitchFamily="16" charset="0"/>
                  </a:rPr>
                  <a:t> T. anom</a:t>
                </a:r>
              </a:p>
            </p:txBody>
          </p:sp>
          <p:sp>
            <p:nvSpPr>
              <p:cNvPr id="379975" name="Text Box 71"/>
              <p:cNvSpPr txBox="1">
                <a:spLocks noChangeArrowheads="1"/>
              </p:cNvSpPr>
              <p:nvPr/>
            </p:nvSpPr>
            <p:spPr bwMode="auto">
              <a:xfrm>
                <a:off x="4310" y="2263"/>
                <a:ext cx="526" cy="181"/>
              </a:xfrm>
              <a:prstGeom prst="rect">
                <a:avLst/>
              </a:prstGeom>
              <a:noFill/>
              <a:ln w="9525">
                <a:noFill/>
                <a:round/>
                <a:headEnd/>
                <a:tailEnd/>
              </a:ln>
              <a:effectLst/>
            </p:spPr>
            <p:txBody>
              <a:bodyPr lIns="90000" tIns="46800" rIns="90000" bIns="46800"/>
              <a:lstStyle/>
              <a:p>
                <a:pPr defTabSz="457200" hangingPunct="0">
                  <a:lnSpc>
                    <a:spcPct val="93000"/>
                  </a:lnSpc>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solidFill>
                      <a:srgbClr val="FFFFFF"/>
                    </a:solidFill>
                    <a:latin typeface="DejaVu Sans" pitchFamily="16" charset="0"/>
                  </a:rPr>
                  <a:t>+ T. anom</a:t>
                </a:r>
              </a:p>
            </p:txBody>
          </p:sp>
        </p:grpSp>
      </p:grpSp>
      <p:sp>
        <p:nvSpPr>
          <p:cNvPr id="379976" name="Text Box 72"/>
          <p:cNvSpPr txBox="1">
            <a:spLocks noChangeArrowheads="1"/>
          </p:cNvSpPr>
          <p:nvPr/>
        </p:nvSpPr>
        <p:spPr bwMode="auto">
          <a:xfrm>
            <a:off x="76200" y="5486400"/>
            <a:ext cx="3505200" cy="323488"/>
          </a:xfrm>
          <a:prstGeom prst="rect">
            <a:avLst/>
          </a:prstGeom>
          <a:noFill/>
          <a:ln w="9360">
            <a:solidFill>
              <a:srgbClr val="FFFFFF"/>
            </a:solidFill>
            <a:miter lim="800000"/>
            <a:headEnd/>
            <a:tailEnd/>
          </a:ln>
          <a:effectLst/>
        </p:spPr>
        <p:txBody>
          <a:bodyPr lIns="90000" tIns="46800" rIns="90000" bIns="46800">
            <a:spAutoFit/>
          </a:bodyPr>
          <a:lstStyle/>
          <a:p>
            <a:pPr algn="ctr" defTabSz="457200" hangingPunct="0">
              <a:lnSpc>
                <a:spcPct val="93000"/>
              </a:lnSpc>
              <a:spcBef>
                <a:spcPts val="10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sz="1600" b="1" dirty="0"/>
              <a:t>SOUTH AMERICAN SEE-SAW </a:t>
            </a:r>
            <a:r>
              <a:rPr lang="en-GB" sz="1600" b="1" dirty="0" smtClean="0"/>
              <a:t>PATTERN</a:t>
            </a:r>
            <a:endParaRPr lang="en-GB" sz="1600" b="1" dirty="0"/>
          </a:p>
        </p:txBody>
      </p:sp>
      <p:sp>
        <p:nvSpPr>
          <p:cNvPr id="379983" name="Text Box 79"/>
          <p:cNvSpPr txBox="1">
            <a:spLocks noChangeArrowheads="1"/>
          </p:cNvSpPr>
          <p:nvPr/>
        </p:nvSpPr>
        <p:spPr bwMode="auto">
          <a:xfrm>
            <a:off x="228600" y="4419600"/>
            <a:ext cx="1676400"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379984" name="Text Box 80"/>
          <p:cNvSpPr txBox="1">
            <a:spLocks noChangeArrowheads="1"/>
          </p:cNvSpPr>
          <p:nvPr/>
        </p:nvSpPr>
        <p:spPr bwMode="auto">
          <a:xfrm>
            <a:off x="4038600" y="4419600"/>
            <a:ext cx="2362200" cy="2263775"/>
          </a:xfrm>
          <a:prstGeom prst="rect">
            <a:avLst/>
          </a:prstGeom>
          <a:noFill/>
          <a:ln w="9525">
            <a:solidFill>
              <a:srgbClr val="0070C0"/>
            </a:solidFill>
            <a:miter lim="800000"/>
            <a:headEnd/>
            <a:tailEnd/>
          </a:ln>
          <a:effectLst/>
        </p:spPr>
        <p:txBody>
          <a:bodyPr>
            <a:spAutoFit/>
          </a:bodyPr>
          <a:lstStyle/>
          <a:p>
            <a:pPr algn="ctr">
              <a:spcBef>
                <a:spcPct val="50000"/>
              </a:spcBef>
            </a:pPr>
            <a:r>
              <a:rPr lang="es-ES" b="1" dirty="0" err="1">
                <a:solidFill>
                  <a:srgbClr val="0070C0"/>
                </a:solidFill>
              </a:rPr>
              <a:t>Higher</a:t>
            </a:r>
            <a:r>
              <a:rPr lang="es-ES" b="1" dirty="0">
                <a:solidFill>
                  <a:srgbClr val="0070C0"/>
                </a:solidFill>
              </a:rPr>
              <a:t> </a:t>
            </a:r>
            <a:r>
              <a:rPr lang="es-ES" b="1" dirty="0" err="1">
                <a:solidFill>
                  <a:srgbClr val="0070C0"/>
                </a:solidFill>
              </a:rPr>
              <a:t>frequency</a:t>
            </a:r>
            <a:r>
              <a:rPr lang="es-ES" b="1" dirty="0">
                <a:solidFill>
                  <a:srgbClr val="0070C0"/>
                </a:solidFill>
              </a:rPr>
              <a:t> of extreme </a:t>
            </a:r>
            <a:r>
              <a:rPr lang="es-ES" b="1" dirty="0" err="1">
                <a:solidFill>
                  <a:srgbClr val="0070C0"/>
                </a:solidFill>
              </a:rPr>
              <a:t>daily</a:t>
            </a:r>
            <a:r>
              <a:rPr lang="es-ES" b="1" dirty="0">
                <a:solidFill>
                  <a:srgbClr val="0070C0"/>
                </a:solidFill>
              </a:rPr>
              <a:t> </a:t>
            </a:r>
            <a:r>
              <a:rPr lang="es-ES" b="1" dirty="0" err="1">
                <a:solidFill>
                  <a:srgbClr val="0070C0"/>
                </a:solidFill>
              </a:rPr>
              <a:t>rainfall</a:t>
            </a:r>
            <a:r>
              <a:rPr lang="es-ES" b="1" dirty="0">
                <a:solidFill>
                  <a:srgbClr val="0070C0"/>
                </a:solidFill>
              </a:rPr>
              <a:t> </a:t>
            </a:r>
            <a:r>
              <a:rPr lang="es-ES" b="1" dirty="0" err="1">
                <a:solidFill>
                  <a:srgbClr val="0070C0"/>
                </a:solidFill>
              </a:rPr>
              <a:t>events</a:t>
            </a:r>
            <a:r>
              <a:rPr lang="es-ES" b="1" dirty="0">
                <a:solidFill>
                  <a:srgbClr val="0070C0"/>
                </a:solidFill>
              </a:rPr>
              <a:t> at </a:t>
            </a:r>
            <a:r>
              <a:rPr lang="es-ES" b="1" dirty="0" err="1">
                <a:solidFill>
                  <a:srgbClr val="0070C0"/>
                </a:solidFill>
              </a:rPr>
              <a:t>the</a:t>
            </a:r>
            <a:r>
              <a:rPr lang="es-ES" b="1" dirty="0">
                <a:solidFill>
                  <a:srgbClr val="0070C0"/>
                </a:solidFill>
              </a:rPr>
              <a:t> </a:t>
            </a:r>
            <a:r>
              <a:rPr lang="es-ES" b="1" dirty="0" err="1">
                <a:solidFill>
                  <a:srgbClr val="0070C0"/>
                </a:solidFill>
              </a:rPr>
              <a:t>subtropics</a:t>
            </a:r>
            <a:endParaRPr lang="es-ES" b="1" dirty="0">
              <a:solidFill>
                <a:srgbClr val="0070C0"/>
              </a:solidFill>
            </a:endParaRPr>
          </a:p>
          <a:p>
            <a:pPr algn="ctr">
              <a:spcBef>
                <a:spcPct val="50000"/>
              </a:spcBef>
            </a:pPr>
            <a:r>
              <a:rPr lang="es-ES" sz="1400" b="1" dirty="0">
                <a:solidFill>
                  <a:srgbClr val="0070C0"/>
                </a:solidFill>
              </a:rPr>
              <a:t>(</a:t>
            </a:r>
            <a:r>
              <a:rPr lang="es-ES" sz="1400" b="1" dirty="0" err="1">
                <a:solidFill>
                  <a:srgbClr val="0070C0"/>
                </a:solidFill>
              </a:rPr>
              <a:t>Liebmann</a:t>
            </a:r>
            <a:r>
              <a:rPr lang="es-ES" sz="1400" b="1" dirty="0">
                <a:solidFill>
                  <a:srgbClr val="0070C0"/>
                </a:solidFill>
              </a:rPr>
              <a:t>, </a:t>
            </a:r>
            <a:r>
              <a:rPr lang="es-ES" sz="1400" b="1" dirty="0" err="1">
                <a:solidFill>
                  <a:srgbClr val="0070C0"/>
                </a:solidFill>
              </a:rPr>
              <a:t>Kiladis</a:t>
            </a:r>
            <a:r>
              <a:rPr lang="es-ES" sz="1400" b="1" dirty="0">
                <a:solidFill>
                  <a:srgbClr val="0070C0"/>
                </a:solidFill>
              </a:rPr>
              <a:t>, Saulo, Vera, and Carvalho, 2004)</a:t>
            </a:r>
          </a:p>
          <a:p>
            <a:pPr algn="ctr">
              <a:spcBef>
                <a:spcPct val="50000"/>
              </a:spcBef>
            </a:pPr>
            <a:r>
              <a:rPr lang="es-ES" sz="1400" b="1" dirty="0">
                <a:solidFill>
                  <a:srgbClr val="0070C0"/>
                </a:solidFill>
              </a:rPr>
              <a:t>(</a:t>
            </a:r>
            <a:r>
              <a:rPr lang="es-ES" sz="1400" b="1" dirty="0" err="1">
                <a:solidFill>
                  <a:srgbClr val="0070C0"/>
                </a:solidFill>
              </a:rPr>
              <a:t>Gonzalez</a:t>
            </a:r>
            <a:r>
              <a:rPr lang="es-ES" sz="1400" b="1" dirty="0">
                <a:solidFill>
                  <a:srgbClr val="0070C0"/>
                </a:solidFill>
              </a:rPr>
              <a:t>, Vera, </a:t>
            </a:r>
            <a:r>
              <a:rPr lang="es-ES" sz="1400" b="1" dirty="0" err="1">
                <a:solidFill>
                  <a:srgbClr val="0070C0"/>
                </a:solidFill>
              </a:rPr>
              <a:t>Liebmann</a:t>
            </a:r>
            <a:r>
              <a:rPr lang="es-ES" sz="1400" b="1" dirty="0">
                <a:solidFill>
                  <a:srgbClr val="0070C0"/>
                </a:solidFill>
              </a:rPr>
              <a:t>, </a:t>
            </a:r>
            <a:r>
              <a:rPr lang="es-ES" sz="1400" b="1" dirty="0" err="1">
                <a:solidFill>
                  <a:srgbClr val="0070C0"/>
                </a:solidFill>
              </a:rPr>
              <a:t>Kiladis</a:t>
            </a:r>
            <a:r>
              <a:rPr lang="es-ES" sz="1400" b="1" dirty="0">
                <a:solidFill>
                  <a:srgbClr val="0070C0"/>
                </a:solidFill>
              </a:rPr>
              <a:t>, </a:t>
            </a:r>
            <a:r>
              <a:rPr lang="es-ES" sz="1400" b="1" dirty="0" smtClean="0">
                <a:solidFill>
                  <a:srgbClr val="0070C0"/>
                </a:solidFill>
              </a:rPr>
              <a:t>2008)</a:t>
            </a:r>
            <a:endParaRPr lang="es-ES" sz="1400" b="1" dirty="0">
              <a:solidFill>
                <a:srgbClr val="0070C0"/>
              </a:solidFill>
            </a:endParaRPr>
          </a:p>
        </p:txBody>
      </p:sp>
      <p:sp>
        <p:nvSpPr>
          <p:cNvPr id="379985" name="Text Box 81"/>
          <p:cNvSpPr txBox="1">
            <a:spLocks noChangeArrowheads="1"/>
          </p:cNvSpPr>
          <p:nvPr/>
        </p:nvSpPr>
        <p:spPr bwMode="auto">
          <a:xfrm>
            <a:off x="6786578" y="4495800"/>
            <a:ext cx="2205022" cy="2231380"/>
          </a:xfrm>
          <a:prstGeom prst="rect">
            <a:avLst/>
          </a:prstGeom>
          <a:noFill/>
          <a:ln w="9525">
            <a:solidFill>
              <a:srgbClr val="0070C0"/>
            </a:solidFill>
            <a:miter lim="800000"/>
            <a:headEnd/>
            <a:tailEnd/>
          </a:ln>
          <a:effectLst/>
        </p:spPr>
        <p:txBody>
          <a:bodyPr wrap="square">
            <a:spAutoFit/>
          </a:bodyPr>
          <a:lstStyle/>
          <a:p>
            <a:pPr algn="ctr">
              <a:spcBef>
                <a:spcPct val="50000"/>
              </a:spcBef>
            </a:pPr>
            <a:r>
              <a:rPr lang="es-ES" b="1" dirty="0" err="1">
                <a:solidFill>
                  <a:srgbClr val="0070C0"/>
                </a:solidFill>
              </a:rPr>
              <a:t>Higher</a:t>
            </a:r>
            <a:r>
              <a:rPr lang="es-ES" b="1" dirty="0">
                <a:solidFill>
                  <a:srgbClr val="0070C0"/>
                </a:solidFill>
              </a:rPr>
              <a:t> </a:t>
            </a:r>
            <a:r>
              <a:rPr lang="es-ES" b="1" dirty="0" err="1">
                <a:solidFill>
                  <a:srgbClr val="0070C0"/>
                </a:solidFill>
              </a:rPr>
              <a:t>frequency</a:t>
            </a:r>
            <a:r>
              <a:rPr lang="es-ES" b="1" dirty="0">
                <a:solidFill>
                  <a:srgbClr val="0070C0"/>
                </a:solidFill>
              </a:rPr>
              <a:t> of </a:t>
            </a:r>
            <a:r>
              <a:rPr lang="es-ES" b="1" dirty="0" err="1">
                <a:solidFill>
                  <a:srgbClr val="0070C0"/>
                </a:solidFill>
              </a:rPr>
              <a:t>heat</a:t>
            </a:r>
            <a:r>
              <a:rPr lang="es-ES" b="1" dirty="0">
                <a:solidFill>
                  <a:srgbClr val="0070C0"/>
                </a:solidFill>
              </a:rPr>
              <a:t> </a:t>
            </a:r>
            <a:r>
              <a:rPr lang="es-ES" b="1" dirty="0" err="1">
                <a:solidFill>
                  <a:srgbClr val="0070C0"/>
                </a:solidFill>
              </a:rPr>
              <a:t>waves</a:t>
            </a:r>
            <a:r>
              <a:rPr lang="es-ES" b="1" dirty="0">
                <a:solidFill>
                  <a:srgbClr val="0070C0"/>
                </a:solidFill>
              </a:rPr>
              <a:t> and extreme </a:t>
            </a:r>
            <a:r>
              <a:rPr lang="es-ES" b="1" dirty="0" err="1">
                <a:solidFill>
                  <a:srgbClr val="0070C0"/>
                </a:solidFill>
              </a:rPr>
              <a:t>daily</a:t>
            </a:r>
            <a:r>
              <a:rPr lang="es-ES" b="1" dirty="0">
                <a:solidFill>
                  <a:srgbClr val="0070C0"/>
                </a:solidFill>
              </a:rPr>
              <a:t> </a:t>
            </a:r>
            <a:r>
              <a:rPr lang="es-ES" b="1" dirty="0" err="1">
                <a:solidFill>
                  <a:srgbClr val="0070C0"/>
                </a:solidFill>
              </a:rPr>
              <a:t>temperature</a:t>
            </a:r>
            <a:r>
              <a:rPr lang="es-ES" b="1" dirty="0">
                <a:solidFill>
                  <a:srgbClr val="0070C0"/>
                </a:solidFill>
              </a:rPr>
              <a:t> </a:t>
            </a:r>
            <a:r>
              <a:rPr lang="es-ES" b="1" dirty="0" err="1">
                <a:solidFill>
                  <a:srgbClr val="0070C0"/>
                </a:solidFill>
              </a:rPr>
              <a:t>events</a:t>
            </a:r>
            <a:r>
              <a:rPr lang="es-ES" b="1" dirty="0">
                <a:solidFill>
                  <a:srgbClr val="0070C0"/>
                </a:solidFill>
              </a:rPr>
              <a:t> at </a:t>
            </a:r>
            <a:r>
              <a:rPr lang="es-ES" b="1" dirty="0" err="1">
                <a:solidFill>
                  <a:srgbClr val="0070C0"/>
                </a:solidFill>
              </a:rPr>
              <a:t>the</a:t>
            </a:r>
            <a:r>
              <a:rPr lang="es-ES" b="1" dirty="0">
                <a:solidFill>
                  <a:srgbClr val="0070C0"/>
                </a:solidFill>
              </a:rPr>
              <a:t> </a:t>
            </a:r>
            <a:r>
              <a:rPr lang="es-ES" b="1" dirty="0" err="1">
                <a:solidFill>
                  <a:srgbClr val="0070C0"/>
                </a:solidFill>
              </a:rPr>
              <a:t>subtropics</a:t>
            </a:r>
            <a:endParaRPr lang="es-ES" b="1" dirty="0">
              <a:solidFill>
                <a:srgbClr val="0070C0"/>
              </a:solidFill>
            </a:endParaRPr>
          </a:p>
          <a:p>
            <a:pPr algn="ctr">
              <a:spcBef>
                <a:spcPct val="50000"/>
              </a:spcBef>
            </a:pPr>
            <a:r>
              <a:rPr lang="es-ES" sz="1400" b="1" dirty="0">
                <a:solidFill>
                  <a:srgbClr val="0070C0"/>
                </a:solidFill>
              </a:rPr>
              <a:t>(Cerne , Vera, and </a:t>
            </a:r>
            <a:r>
              <a:rPr lang="es-ES" sz="1400" b="1" dirty="0" err="1">
                <a:solidFill>
                  <a:srgbClr val="0070C0"/>
                </a:solidFill>
              </a:rPr>
              <a:t>Liebmann</a:t>
            </a:r>
            <a:r>
              <a:rPr lang="es-ES" sz="1400" b="1" dirty="0">
                <a:solidFill>
                  <a:srgbClr val="0070C0"/>
                </a:solidFill>
              </a:rPr>
              <a:t>, </a:t>
            </a:r>
            <a:r>
              <a:rPr lang="es-ES" sz="1400" b="1" dirty="0" smtClean="0">
                <a:solidFill>
                  <a:srgbClr val="0070C0"/>
                </a:solidFill>
              </a:rPr>
              <a:t>2007, Cerne and Vera, 2010)</a:t>
            </a:r>
            <a:endParaRPr lang="es-ES" sz="1400" b="1" dirty="0">
              <a:solidFill>
                <a:srgbClr val="0070C0"/>
              </a:solidFill>
            </a:endParaRPr>
          </a:p>
        </p:txBody>
      </p:sp>
      <p:pic>
        <p:nvPicPr>
          <p:cNvPr id="379986" name="Picture 82"/>
          <p:cNvPicPr>
            <a:picLocks noChangeAspect="1" noChangeArrowheads="1"/>
          </p:cNvPicPr>
          <p:nvPr/>
        </p:nvPicPr>
        <p:blipFill>
          <a:blip r:embed="rId6"/>
          <a:srcRect l="65530" t="24799" b="24799"/>
          <a:stretch>
            <a:fillRect/>
          </a:stretch>
        </p:blipFill>
        <p:spPr bwMode="auto">
          <a:xfrm>
            <a:off x="152400" y="1928802"/>
            <a:ext cx="2967038" cy="3276600"/>
          </a:xfrm>
          <a:prstGeom prst="rect">
            <a:avLst/>
          </a:prstGeom>
          <a:noFill/>
          <a:ln w="9525">
            <a:noFill/>
            <a:round/>
            <a:headEnd/>
            <a:tailEnd/>
          </a:ln>
          <a:effectLst/>
        </p:spPr>
      </p:pic>
      <p:sp>
        <p:nvSpPr>
          <p:cNvPr id="379987" name="Text Box 83"/>
          <p:cNvSpPr txBox="1">
            <a:spLocks noChangeArrowheads="1"/>
          </p:cNvSpPr>
          <p:nvPr/>
        </p:nvSpPr>
        <p:spPr bwMode="auto">
          <a:xfrm>
            <a:off x="0" y="914400"/>
            <a:ext cx="3276600" cy="646331"/>
          </a:xfrm>
          <a:prstGeom prst="rect">
            <a:avLst/>
          </a:prstGeom>
          <a:noFill/>
          <a:ln w="9525">
            <a:noFill/>
            <a:miter lim="800000"/>
            <a:headEnd/>
            <a:tailEnd/>
          </a:ln>
          <a:effectLst/>
        </p:spPr>
        <p:txBody>
          <a:bodyPr>
            <a:spAutoFit/>
          </a:bodyPr>
          <a:lstStyle/>
          <a:p>
            <a:pPr algn="ctr">
              <a:spcBef>
                <a:spcPct val="50000"/>
              </a:spcBef>
            </a:pPr>
            <a:r>
              <a:rPr lang="en-US" b="1" dirty="0">
                <a:solidFill>
                  <a:srgbClr val="0070C0"/>
                </a:solidFill>
              </a:rPr>
              <a:t>1st EOF leading pattern of 10-90-day filtered OLR variability</a:t>
            </a:r>
          </a:p>
        </p:txBody>
      </p:sp>
      <p:sp>
        <p:nvSpPr>
          <p:cNvPr id="379988" name="Text Box 84"/>
          <p:cNvSpPr txBox="1">
            <a:spLocks noChangeArrowheads="1"/>
          </p:cNvSpPr>
          <p:nvPr/>
        </p:nvSpPr>
        <p:spPr bwMode="auto">
          <a:xfrm>
            <a:off x="4114800" y="852488"/>
            <a:ext cx="2286000" cy="823912"/>
          </a:xfrm>
          <a:prstGeom prst="rect">
            <a:avLst/>
          </a:prstGeom>
          <a:noFill/>
          <a:ln w="9360">
            <a:solidFill>
              <a:srgbClr val="FF0000"/>
            </a:solidFill>
            <a:miter lim="800000"/>
            <a:headEnd/>
            <a:tailEnd/>
          </a:ln>
          <a:effectLst/>
        </p:spPr>
        <p:txBody>
          <a:bodyPr lIns="90000" tIns="46800" rIns="90000" bIns="46800">
            <a:spAutoFit/>
          </a:bodyPr>
          <a:lstStyle/>
          <a:p>
            <a:pPr defTabSz="457200" hangingPunct="0">
              <a:lnSpc>
                <a:spcPct val="93000"/>
              </a:lnSpc>
              <a:spcBef>
                <a:spcPts val="10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sz="1400" b="1" dirty="0">
                <a:solidFill>
                  <a:srgbClr val="FF0000"/>
                </a:solidFill>
              </a:rPr>
              <a:t>Weakened SACZ</a:t>
            </a:r>
          </a:p>
          <a:p>
            <a:pPr defTabSz="457200" hangingPunct="0">
              <a:lnSpc>
                <a:spcPct val="93000"/>
              </a:lnSpc>
              <a:spcBef>
                <a:spcPts val="10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sz="1400" b="1" dirty="0">
                <a:solidFill>
                  <a:srgbClr val="FF0000"/>
                </a:solidFill>
              </a:rPr>
              <a:t>Intensified SALLJ </a:t>
            </a:r>
            <a:r>
              <a:rPr lang="en-GB" sz="1400" b="1" dirty="0" err="1">
                <a:solidFill>
                  <a:srgbClr val="FF0000"/>
                </a:solidFill>
              </a:rPr>
              <a:t>poleward</a:t>
            </a:r>
            <a:r>
              <a:rPr lang="en-GB" sz="1400" b="1" dirty="0">
                <a:solidFill>
                  <a:srgbClr val="FF0000"/>
                </a:solidFill>
              </a:rPr>
              <a:t> progression</a:t>
            </a:r>
            <a:endParaRPr lang="en-GB" sz="1400" b="1" dirty="0">
              <a:solidFill>
                <a:srgbClr val="FF0000"/>
              </a:solidFill>
              <a:latin typeface="DejaVu Sans" pitchFamily="16" charset="0"/>
            </a:endParaRPr>
          </a:p>
        </p:txBody>
      </p:sp>
      <p:sp>
        <p:nvSpPr>
          <p:cNvPr id="379989" name="Text Box 85"/>
          <p:cNvSpPr txBox="1">
            <a:spLocks noChangeArrowheads="1"/>
          </p:cNvSpPr>
          <p:nvPr/>
        </p:nvSpPr>
        <p:spPr bwMode="auto">
          <a:xfrm>
            <a:off x="6781800" y="838200"/>
            <a:ext cx="2286000" cy="823913"/>
          </a:xfrm>
          <a:prstGeom prst="rect">
            <a:avLst/>
          </a:prstGeom>
          <a:noFill/>
          <a:ln w="9360">
            <a:solidFill>
              <a:srgbClr val="FF0000"/>
            </a:solidFill>
            <a:miter lim="800000"/>
            <a:headEnd/>
            <a:tailEnd/>
          </a:ln>
          <a:effectLst/>
        </p:spPr>
        <p:txBody>
          <a:bodyPr lIns="90000" tIns="46800" rIns="90000" bIns="46800">
            <a:spAutoFit/>
          </a:bodyPr>
          <a:lstStyle/>
          <a:p>
            <a:pPr defTabSz="457200" hangingPunct="0">
              <a:lnSpc>
                <a:spcPct val="93000"/>
              </a:lnSpc>
              <a:spcBef>
                <a:spcPts val="10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sz="1400" b="1" dirty="0">
                <a:solidFill>
                  <a:srgbClr val="FF0000"/>
                </a:solidFill>
              </a:rPr>
              <a:t>Intensified SACZ</a:t>
            </a:r>
          </a:p>
          <a:p>
            <a:pPr defTabSz="457200" hangingPunct="0">
              <a:lnSpc>
                <a:spcPct val="93000"/>
              </a:lnSpc>
              <a:spcBef>
                <a:spcPts val="10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sz="1400" b="1" dirty="0">
                <a:solidFill>
                  <a:srgbClr val="FF0000"/>
                </a:solidFill>
              </a:rPr>
              <a:t>Inhibited SALLJ </a:t>
            </a:r>
            <a:r>
              <a:rPr lang="en-GB" sz="1400" b="1" dirty="0" err="1">
                <a:solidFill>
                  <a:srgbClr val="FF0000"/>
                </a:solidFill>
              </a:rPr>
              <a:t>poleward</a:t>
            </a:r>
            <a:r>
              <a:rPr lang="en-GB" sz="1400" b="1" dirty="0">
                <a:solidFill>
                  <a:srgbClr val="FF0000"/>
                </a:solidFill>
              </a:rPr>
              <a:t> progression</a:t>
            </a:r>
            <a:endParaRPr lang="en-GB" sz="1400" b="1" dirty="0">
              <a:solidFill>
                <a:srgbClr val="FF0000"/>
              </a:solidFill>
              <a:latin typeface="DejaVu Sans" pitchFamily="16" charset="0"/>
            </a:endParaRPr>
          </a:p>
        </p:txBody>
      </p:sp>
      <p:pic>
        <p:nvPicPr>
          <p:cNvPr id="379990" name="Picture 86" descr="barra_EOF"/>
          <p:cNvPicPr>
            <a:picLocks noChangeAspect="1" noChangeArrowheads="1"/>
          </p:cNvPicPr>
          <p:nvPr/>
        </p:nvPicPr>
        <p:blipFill>
          <a:blip r:embed="rId7"/>
          <a:srcRect l="82124" t="8664" r="4646" b="8549"/>
          <a:stretch>
            <a:fillRect/>
          </a:stretch>
        </p:blipFill>
        <p:spPr bwMode="auto">
          <a:xfrm>
            <a:off x="2743200" y="2057400"/>
            <a:ext cx="696913" cy="3276600"/>
          </a:xfrm>
          <a:prstGeom prst="rect">
            <a:avLst/>
          </a:prstGeom>
          <a:noFill/>
        </p:spPr>
      </p:pic>
      <p:sp>
        <p:nvSpPr>
          <p:cNvPr id="79" name="78 CuadroTexto"/>
          <p:cNvSpPr txBox="1"/>
          <p:nvPr/>
        </p:nvSpPr>
        <p:spPr>
          <a:xfrm>
            <a:off x="642910" y="142852"/>
            <a:ext cx="7500990" cy="523220"/>
          </a:xfrm>
          <a:prstGeom prst="rect">
            <a:avLst/>
          </a:prstGeom>
          <a:noFill/>
        </p:spPr>
        <p:txBody>
          <a:bodyPr wrap="square" rtlCol="0">
            <a:spAutoFit/>
          </a:bodyPr>
          <a:lstStyle/>
          <a:p>
            <a:pPr algn="ctr"/>
            <a:r>
              <a:rPr lang="en-US" sz="2800" b="1" dirty="0" err="1" smtClean="0"/>
              <a:t>Intraseasonal</a:t>
            </a:r>
            <a:r>
              <a:rPr lang="en-US" sz="2800" b="1" dirty="0" smtClean="0"/>
              <a:t> variability in South America</a:t>
            </a:r>
          </a:p>
        </p:txBody>
      </p:sp>
      <p:pic>
        <p:nvPicPr>
          <p:cNvPr id="80" name="Picture 2" descr="CIMA2"/>
          <p:cNvPicPr>
            <a:picLocks noChangeAspect="1" noChangeArrowheads="1"/>
          </p:cNvPicPr>
          <p:nvPr/>
        </p:nvPicPr>
        <p:blipFill>
          <a:blip r:embed="rId8" cstate="print"/>
          <a:srcRect/>
          <a:stretch>
            <a:fillRect/>
          </a:stretch>
        </p:blipFill>
        <p:spPr bwMode="auto">
          <a:xfrm>
            <a:off x="0" y="5786454"/>
            <a:ext cx="1366768" cy="107154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52" y="142852"/>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ext Box 4"/>
          <p:cNvSpPr txBox="1">
            <a:spLocks noChangeArrowheads="1"/>
          </p:cNvSpPr>
          <p:nvPr/>
        </p:nvSpPr>
        <p:spPr bwMode="auto">
          <a:xfrm>
            <a:off x="304800" y="1640223"/>
            <a:ext cx="8382000" cy="5078313"/>
          </a:xfrm>
          <a:prstGeom prst="rect">
            <a:avLst/>
          </a:prstGeom>
          <a:noFill/>
          <a:ln w="9525">
            <a:noFill/>
            <a:miter lim="800000"/>
            <a:headEnd/>
            <a:tailEnd/>
          </a:ln>
          <a:effectLst/>
        </p:spPr>
        <p:txBody>
          <a:bodyPr wrap="square">
            <a:spAutoFit/>
          </a:bodyPr>
          <a:lstStyle/>
          <a:p>
            <a:pPr algn="ctr">
              <a:spcBef>
                <a:spcPct val="50000"/>
              </a:spcBef>
            </a:pPr>
            <a:r>
              <a:rPr lang="es-AR" sz="2400" dirty="0" err="1" smtClean="0">
                <a:solidFill>
                  <a:srgbClr val="0070C0"/>
                </a:solidFill>
              </a:rPr>
              <a:t>Research</a:t>
            </a:r>
            <a:r>
              <a:rPr lang="es-AR" sz="2400" dirty="0" smtClean="0">
                <a:solidFill>
                  <a:srgbClr val="0070C0"/>
                </a:solidFill>
              </a:rPr>
              <a:t> </a:t>
            </a:r>
            <a:r>
              <a:rPr lang="es-AR" sz="2400" dirty="0" err="1" smtClean="0">
                <a:solidFill>
                  <a:srgbClr val="0070C0"/>
                </a:solidFill>
              </a:rPr>
              <a:t>staff</a:t>
            </a:r>
            <a:r>
              <a:rPr lang="es-AR" sz="2400" dirty="0" smtClean="0">
                <a:solidFill>
                  <a:srgbClr val="0070C0"/>
                </a:solidFill>
              </a:rPr>
              <a:t>: C. Menéndez, A. Carril, A. Anna </a:t>
            </a:r>
            <a:r>
              <a:rPr lang="es-AR" sz="2400" dirty="0" err="1" smtClean="0">
                <a:solidFill>
                  <a:srgbClr val="0070C0"/>
                </a:solidFill>
              </a:rPr>
              <a:t>Sörensson</a:t>
            </a:r>
            <a:r>
              <a:rPr lang="es-AR" sz="2400" dirty="0" smtClean="0">
                <a:solidFill>
                  <a:srgbClr val="0070C0"/>
                </a:solidFill>
              </a:rPr>
              <a:t>, R. </a:t>
            </a:r>
            <a:r>
              <a:rPr lang="es-AR" sz="2400" dirty="0" err="1" smtClean="0">
                <a:solidFill>
                  <a:srgbClr val="0070C0"/>
                </a:solidFill>
              </a:rPr>
              <a:t>Ruscica</a:t>
            </a:r>
            <a:r>
              <a:rPr lang="es-AR" sz="2400" dirty="0" smtClean="0">
                <a:solidFill>
                  <a:srgbClr val="0070C0"/>
                </a:solidFill>
              </a:rPr>
              <a:t>, P. </a:t>
            </a:r>
            <a:r>
              <a:rPr lang="es-AR" sz="2400" dirty="0" err="1" smtClean="0">
                <a:solidFill>
                  <a:srgbClr val="0070C0"/>
                </a:solidFill>
              </a:rPr>
              <a:t>Zaninelli</a:t>
            </a:r>
            <a:endParaRPr lang="es-AR" sz="2400" dirty="0" smtClean="0">
              <a:solidFill>
                <a:srgbClr val="0070C0"/>
              </a:solidFill>
            </a:endParaRPr>
          </a:p>
          <a:p>
            <a:pPr>
              <a:spcBef>
                <a:spcPct val="50000"/>
              </a:spcBef>
            </a:pPr>
            <a:endParaRPr lang="es-AR" sz="2400" dirty="0" smtClean="0"/>
          </a:p>
          <a:p>
            <a:pPr>
              <a:buFont typeface="Arial" pitchFamily="34" charset="0"/>
              <a:buChar char="•"/>
            </a:pPr>
            <a:r>
              <a:rPr lang="en-US" sz="2400" dirty="0" smtClean="0"/>
              <a:t>How </a:t>
            </a:r>
            <a:r>
              <a:rPr lang="en-US" sz="2400" dirty="0"/>
              <a:t>does anthropogenic climate change influence the likelihood of occurrence of extreme weather/climate phenomena?</a:t>
            </a:r>
          </a:p>
          <a:p>
            <a:pPr>
              <a:buFont typeface="Arial" pitchFamily="34" charset="0"/>
              <a:buChar char="•"/>
            </a:pPr>
            <a:endParaRPr lang="en-US" sz="2400" dirty="0"/>
          </a:p>
          <a:p>
            <a:pPr>
              <a:buFont typeface="Arial" pitchFamily="34" charset="0"/>
              <a:buChar char="•"/>
            </a:pPr>
            <a:r>
              <a:rPr lang="en-US" sz="2400" dirty="0"/>
              <a:t>To what degree can we relate the regional changes in variability/extremes to changes in the large scale atmospheric circulation?</a:t>
            </a:r>
          </a:p>
          <a:p>
            <a:pPr>
              <a:buFont typeface="Arial" pitchFamily="34" charset="0"/>
              <a:buChar char="•"/>
            </a:pPr>
            <a:endParaRPr lang="es-ES" sz="2400" dirty="0"/>
          </a:p>
          <a:p>
            <a:pPr>
              <a:buFont typeface="Arial" pitchFamily="34" charset="0"/>
              <a:buChar char="•"/>
            </a:pPr>
            <a:r>
              <a:rPr lang="en-US" sz="2400" dirty="0"/>
              <a:t>Advance understanding of the extreme event occurrence from a physical point of view. (e.g. do soil-atmosphere interactions influence extremes of precipitation and temperature</a:t>
            </a:r>
            <a:r>
              <a:rPr lang="en-US" sz="2400" dirty="0" smtClean="0"/>
              <a:t>?)</a:t>
            </a:r>
            <a:endParaRPr lang="en-US" sz="2400" dirty="0"/>
          </a:p>
        </p:txBody>
      </p:sp>
      <p:sp>
        <p:nvSpPr>
          <p:cNvPr id="5" name="4 CuadroTexto"/>
          <p:cNvSpPr txBox="1"/>
          <p:nvPr/>
        </p:nvSpPr>
        <p:spPr>
          <a:xfrm>
            <a:off x="357158" y="443851"/>
            <a:ext cx="8429684" cy="984885"/>
          </a:xfrm>
          <a:prstGeom prst="rect">
            <a:avLst/>
          </a:prstGeom>
          <a:solidFill>
            <a:schemeClr val="accent1"/>
          </a:solidFill>
        </p:spPr>
        <p:txBody>
          <a:bodyPr wrap="square" rtlCol="0">
            <a:spAutoFit/>
          </a:bodyPr>
          <a:lstStyle/>
          <a:p>
            <a:pPr lvl="0" algn="ctr"/>
            <a:r>
              <a:rPr lang="en-US" sz="4000" b="1" dirty="0" smtClean="0">
                <a:solidFill>
                  <a:schemeClr val="bg1"/>
                </a:solidFill>
              </a:rPr>
              <a:t>Extremes</a:t>
            </a:r>
          </a:p>
          <a:p>
            <a:endParaRPr lang="en-US" dirty="0"/>
          </a:p>
        </p:txBody>
      </p:sp>
      <p:pic>
        <p:nvPicPr>
          <p:cNvPr id="6" name="Picture 2" descr="CIMA2"/>
          <p:cNvPicPr>
            <a:picLocks noChangeAspect="1" noChangeArrowheads="1"/>
          </p:cNvPicPr>
          <p:nvPr/>
        </p:nvPicPr>
        <p:blipFill>
          <a:blip r:embed="rId2" cstate="print"/>
          <a:srcRect/>
          <a:stretch>
            <a:fillRect/>
          </a:stretch>
        </p:blipFill>
        <p:spPr bwMode="auto">
          <a:xfrm>
            <a:off x="7929586" y="5905900"/>
            <a:ext cx="1214414" cy="9521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7 Imagen" descr="Taylor_espacial_TXm_P75.wmf"/>
          <p:cNvPicPr>
            <a:picLocks noChangeAspect="1"/>
          </p:cNvPicPr>
          <p:nvPr/>
        </p:nvPicPr>
        <p:blipFill>
          <a:blip r:embed="rId3"/>
          <a:srcRect/>
          <a:stretch>
            <a:fillRect/>
          </a:stretch>
        </p:blipFill>
        <p:spPr bwMode="auto">
          <a:xfrm>
            <a:off x="685800" y="1600200"/>
            <a:ext cx="4259263" cy="3197225"/>
          </a:xfrm>
          <a:prstGeom prst="rect">
            <a:avLst/>
          </a:prstGeom>
          <a:noFill/>
          <a:ln w="9525">
            <a:noFill/>
            <a:miter lim="800000"/>
            <a:headEnd/>
            <a:tailEnd/>
          </a:ln>
        </p:spPr>
      </p:pic>
      <p:pic>
        <p:nvPicPr>
          <p:cNvPr id="11267" name="8 Imagen" descr="Taylor_espacial_TNm_P25.wmf"/>
          <p:cNvPicPr>
            <a:picLocks noChangeAspect="1"/>
          </p:cNvPicPr>
          <p:nvPr/>
        </p:nvPicPr>
        <p:blipFill>
          <a:blip r:embed="rId4"/>
          <a:srcRect/>
          <a:stretch>
            <a:fillRect/>
          </a:stretch>
        </p:blipFill>
        <p:spPr bwMode="auto">
          <a:xfrm>
            <a:off x="4267200" y="1600200"/>
            <a:ext cx="4259263" cy="3197225"/>
          </a:xfrm>
          <a:prstGeom prst="rect">
            <a:avLst/>
          </a:prstGeom>
          <a:noFill/>
          <a:ln w="9525">
            <a:noFill/>
            <a:miter lim="800000"/>
            <a:headEnd/>
            <a:tailEnd/>
          </a:ln>
        </p:spPr>
      </p:pic>
      <p:sp>
        <p:nvSpPr>
          <p:cNvPr id="11268" name="Text Box 6"/>
          <p:cNvSpPr txBox="1">
            <a:spLocks noChangeArrowheads="1"/>
          </p:cNvSpPr>
          <p:nvPr/>
        </p:nvSpPr>
        <p:spPr bwMode="auto">
          <a:xfrm>
            <a:off x="2057400" y="228600"/>
            <a:ext cx="5410200" cy="368300"/>
          </a:xfrm>
          <a:prstGeom prst="rect">
            <a:avLst/>
          </a:prstGeom>
          <a:noFill/>
          <a:ln w="9525">
            <a:noFill/>
            <a:miter lim="800000"/>
            <a:headEnd/>
            <a:tailEnd/>
          </a:ln>
          <a:effectLst/>
        </p:spPr>
        <p:txBody>
          <a:bodyPr>
            <a:spAutoFit/>
          </a:bodyPr>
          <a:lstStyle/>
          <a:p>
            <a:pPr>
              <a:spcBef>
                <a:spcPct val="50000"/>
              </a:spcBef>
            </a:pPr>
            <a:r>
              <a:rPr lang="en-US" b="1" dirty="0"/>
              <a:t>CLARIS 1 multi-model ensemble (1991-2000) </a:t>
            </a:r>
          </a:p>
        </p:txBody>
      </p:sp>
      <p:sp>
        <p:nvSpPr>
          <p:cNvPr id="11269" name="Text Box 8"/>
          <p:cNvSpPr txBox="1">
            <a:spLocks noChangeArrowheads="1"/>
          </p:cNvSpPr>
          <p:nvPr/>
        </p:nvSpPr>
        <p:spPr bwMode="auto">
          <a:xfrm>
            <a:off x="142844" y="4786322"/>
            <a:ext cx="8001000" cy="1600438"/>
          </a:xfrm>
          <a:prstGeom prst="rect">
            <a:avLst/>
          </a:prstGeom>
          <a:noFill/>
          <a:ln w="9525">
            <a:noFill/>
            <a:miter lim="800000"/>
            <a:headEnd/>
            <a:tailEnd/>
          </a:ln>
          <a:effectLst/>
        </p:spPr>
        <p:txBody>
          <a:bodyPr>
            <a:spAutoFit/>
          </a:bodyPr>
          <a:lstStyle/>
          <a:p>
            <a:pPr algn="ctr">
              <a:spcBef>
                <a:spcPct val="50000"/>
              </a:spcBef>
            </a:pPr>
            <a:r>
              <a:rPr lang="en-US" sz="1400" dirty="0"/>
              <a:t>Taylor diagrams for percentile 75 of maximum and percentile 25 of minimum temperature (TX and TN) for DJF and JJA respectively. These diagrams are used to quantify and visualize the overall correspondence between CLARIS FP6 simulations (L: LMDZ, P: PROMES, </a:t>
            </a:r>
            <a:r>
              <a:rPr lang="en-US" sz="1400" dirty="0" err="1"/>
              <a:t>Rc</a:t>
            </a:r>
            <a:r>
              <a:rPr lang="en-US" sz="1400" dirty="0"/>
              <a:t>: RCA3, Re: REMO, E: ensemble mean) and observational </a:t>
            </a:r>
            <a:r>
              <a:rPr lang="en-US" sz="1400" dirty="0" err="1"/>
              <a:t>climatologies</a:t>
            </a:r>
            <a:r>
              <a:rPr lang="en-US" sz="1400" dirty="0"/>
              <a:t> (REF: </a:t>
            </a:r>
            <a:r>
              <a:rPr lang="en-US" sz="1400" dirty="0" err="1"/>
              <a:t>Tencer</a:t>
            </a:r>
            <a:r>
              <a:rPr lang="en-US" sz="1400" dirty="0"/>
              <a:t> et al 2010). Each model performance relative to the reference climatology is visualized by a point on the plot. Each point gives information on three basic statistics: correlation coefficient between modeled and observed data, standard deviation of simulated data, and RMS difference between simulations and the reference data.</a:t>
            </a:r>
          </a:p>
        </p:txBody>
      </p:sp>
      <p:sp>
        <p:nvSpPr>
          <p:cNvPr id="11270" name="Text Box 9"/>
          <p:cNvSpPr txBox="1">
            <a:spLocks noChangeArrowheads="1"/>
          </p:cNvSpPr>
          <p:nvPr/>
        </p:nvSpPr>
        <p:spPr bwMode="auto">
          <a:xfrm>
            <a:off x="428596" y="685800"/>
            <a:ext cx="8143932" cy="1200329"/>
          </a:xfrm>
          <a:prstGeom prst="rect">
            <a:avLst/>
          </a:prstGeom>
          <a:noFill/>
          <a:ln w="9525">
            <a:noFill/>
            <a:miter lim="800000"/>
            <a:headEnd/>
            <a:tailEnd/>
          </a:ln>
          <a:effectLst/>
        </p:spPr>
        <p:txBody>
          <a:bodyPr wrap="square">
            <a:spAutoFit/>
          </a:bodyPr>
          <a:lstStyle/>
          <a:p>
            <a:pPr algn="ctr">
              <a:spcBef>
                <a:spcPct val="50000"/>
              </a:spcBef>
            </a:pPr>
            <a:r>
              <a:rPr lang="en-US" sz="2400" dirty="0"/>
              <a:t>Taylor diagrams for 75</a:t>
            </a:r>
            <a:r>
              <a:rPr lang="en-US" sz="2400" baseline="30000" dirty="0"/>
              <a:t>th</a:t>
            </a:r>
            <a:r>
              <a:rPr lang="en-US" sz="2400" dirty="0"/>
              <a:t> percentile of maximum and 25</a:t>
            </a:r>
            <a:r>
              <a:rPr lang="en-US" sz="2400" baseline="30000" dirty="0"/>
              <a:t>th</a:t>
            </a:r>
            <a:r>
              <a:rPr lang="en-US" sz="2400" dirty="0"/>
              <a:t> percentile of minimum surf. air temperature in southern La Plata Basin</a:t>
            </a:r>
          </a:p>
        </p:txBody>
      </p:sp>
      <p:pic>
        <p:nvPicPr>
          <p:cNvPr id="8" name="Picture 2" descr="CIMA2"/>
          <p:cNvPicPr>
            <a:picLocks noChangeAspect="1" noChangeArrowheads="1"/>
          </p:cNvPicPr>
          <p:nvPr/>
        </p:nvPicPr>
        <p:blipFill>
          <a:blip r:embed="rId5" cstate="print"/>
          <a:srcRect/>
          <a:stretch>
            <a:fillRect/>
          </a:stretch>
        </p:blipFill>
        <p:spPr bwMode="auto">
          <a:xfrm>
            <a:off x="7959472" y="5929330"/>
            <a:ext cx="1184528" cy="9286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285728"/>
            <a:ext cx="9170267" cy="830997"/>
          </a:xfrm>
          <a:prstGeom prst="rect">
            <a:avLst/>
          </a:prstGeom>
          <a:noFill/>
          <a:ln w="9525">
            <a:noFill/>
            <a:miter lim="800000"/>
            <a:headEnd/>
            <a:tailEnd/>
          </a:ln>
          <a:effectLst/>
        </p:spPr>
        <p:txBody>
          <a:bodyPr wrap="none">
            <a:spAutoFit/>
          </a:bodyPr>
          <a:lstStyle/>
          <a:p>
            <a:pPr algn="ctr"/>
            <a:r>
              <a:rPr lang="en-GB" sz="2400" b="1" dirty="0">
                <a:solidFill>
                  <a:schemeClr val="tx2"/>
                </a:solidFill>
              </a:rPr>
              <a:t>Change in the risk of a daily precipitation extreme event for 2080-2099</a:t>
            </a:r>
          </a:p>
          <a:p>
            <a:pPr algn="ctr"/>
            <a:r>
              <a:rPr lang="en-GB" sz="2400" b="1" dirty="0">
                <a:solidFill>
                  <a:schemeClr val="tx2"/>
                </a:solidFill>
              </a:rPr>
              <a:t>(RCA3 driven by ECHAM5-OM)</a:t>
            </a:r>
            <a:endParaRPr lang="en-US" sz="2400" b="1" dirty="0">
              <a:solidFill>
                <a:schemeClr val="tx2"/>
              </a:solidFill>
            </a:endParaRPr>
          </a:p>
        </p:txBody>
      </p:sp>
      <p:sp>
        <p:nvSpPr>
          <p:cNvPr id="12291" name="Text Box 6"/>
          <p:cNvSpPr txBox="1">
            <a:spLocks noChangeArrowheads="1"/>
          </p:cNvSpPr>
          <p:nvPr/>
        </p:nvSpPr>
        <p:spPr bwMode="auto">
          <a:xfrm>
            <a:off x="381000" y="5029200"/>
            <a:ext cx="8305800" cy="1523494"/>
          </a:xfrm>
          <a:prstGeom prst="rect">
            <a:avLst/>
          </a:prstGeom>
          <a:noFill/>
          <a:ln w="9525">
            <a:noFill/>
            <a:miter lim="800000"/>
            <a:headEnd/>
            <a:tailEnd/>
          </a:ln>
          <a:effectLst/>
        </p:spPr>
        <p:txBody>
          <a:bodyPr>
            <a:spAutoFit/>
          </a:bodyPr>
          <a:lstStyle/>
          <a:p>
            <a:pPr algn="ctr"/>
            <a:r>
              <a:rPr lang="en-GB" dirty="0"/>
              <a:t>To calculate the risk, we first calculate the percent of wet days for the period 2080-2099, that exceeds the present day 95th percentile. The risk of exceeding the present day extreme rainfall is obtained by dividing this fraction with 5 (since the risk of in present climate is 5 %).</a:t>
            </a:r>
          </a:p>
          <a:p>
            <a:pPr>
              <a:spcBef>
                <a:spcPct val="50000"/>
              </a:spcBef>
            </a:pPr>
            <a:endParaRPr lang="en-US" sz="1400" dirty="0"/>
          </a:p>
        </p:txBody>
      </p:sp>
      <p:grpSp>
        <p:nvGrpSpPr>
          <p:cNvPr id="2" name="1 Grupo"/>
          <p:cNvGrpSpPr>
            <a:grpSpLocks/>
          </p:cNvGrpSpPr>
          <p:nvPr/>
        </p:nvGrpSpPr>
        <p:grpSpPr bwMode="auto">
          <a:xfrm>
            <a:off x="0" y="1828800"/>
            <a:ext cx="9144000" cy="2816225"/>
            <a:chOff x="0" y="1752600"/>
            <a:chExt cx="9144000" cy="2798852"/>
          </a:xfrm>
        </p:grpSpPr>
        <p:pic>
          <p:nvPicPr>
            <p:cNvPr id="12295" name="Picture 32" descr="all seasons_prec_perc95_exceed_LPB_3"/>
            <p:cNvPicPr>
              <a:picLocks noChangeAspect="1" noChangeArrowheads="1"/>
            </p:cNvPicPr>
            <p:nvPr/>
          </p:nvPicPr>
          <p:blipFill>
            <a:blip r:embed="rId3"/>
            <a:srcRect l="10725" t="18510" r="755" b="24500"/>
            <a:stretch>
              <a:fillRect/>
            </a:stretch>
          </p:blipFill>
          <p:spPr bwMode="auto">
            <a:xfrm>
              <a:off x="0" y="1752600"/>
              <a:ext cx="9144000" cy="2284413"/>
            </a:xfrm>
            <a:prstGeom prst="rect">
              <a:avLst/>
            </a:prstGeom>
            <a:noFill/>
            <a:ln w="12700">
              <a:noFill/>
              <a:miter lim="800000"/>
              <a:headEnd/>
              <a:tailEnd/>
            </a:ln>
          </p:spPr>
        </p:pic>
        <p:sp>
          <p:nvSpPr>
            <p:cNvPr id="12296" name="Text Box 7"/>
            <p:cNvSpPr txBox="1">
              <a:spLocks noChangeArrowheads="1"/>
            </p:cNvSpPr>
            <p:nvPr/>
          </p:nvSpPr>
          <p:spPr bwMode="auto">
            <a:xfrm>
              <a:off x="0" y="4027653"/>
              <a:ext cx="9144000" cy="523799"/>
            </a:xfrm>
            <a:prstGeom prst="rect">
              <a:avLst/>
            </a:prstGeom>
            <a:solidFill>
              <a:schemeClr val="tx1"/>
            </a:solidFill>
            <a:ln w="9525">
              <a:solidFill>
                <a:schemeClr val="tx1"/>
              </a:solidFill>
              <a:miter lim="800000"/>
              <a:headEnd/>
              <a:tailEnd/>
            </a:ln>
          </p:spPr>
          <p:txBody>
            <a:bodyPr>
              <a:spAutoFit/>
            </a:bodyPr>
            <a:lstStyle/>
            <a:p>
              <a:pPr algn="ctr">
                <a:spcBef>
                  <a:spcPct val="50000"/>
                </a:spcBef>
              </a:pPr>
              <a:r>
                <a:rPr lang="en-US" sz="1400">
                  <a:solidFill>
                    <a:srgbClr val="1205BF"/>
                  </a:solidFill>
                </a:rPr>
                <a:t>	#</a:t>
              </a:r>
              <a:r>
                <a:rPr lang="en-US" sz="1200">
                  <a:solidFill>
                    <a:schemeClr val="bg1"/>
                  </a:solidFill>
                </a:rPr>
                <a:t> </a:t>
              </a:r>
              <a:r>
                <a:rPr lang="en-US" sz="1400">
                  <a:solidFill>
                    <a:schemeClr val="bg1"/>
                  </a:solidFill>
                </a:rPr>
                <a:t>Areas in blue: the likelihood of occurrence of days with extreme rainfall increases by a factor of 2-3 during 2070-2099</a:t>
              </a:r>
              <a:r>
                <a:rPr lang="en-US" sz="1200">
                  <a:solidFill>
                    <a:schemeClr val="bg1"/>
                  </a:solidFill>
                </a:rPr>
                <a:t> </a:t>
              </a:r>
            </a:p>
          </p:txBody>
        </p:sp>
      </p:grpSp>
      <p:sp>
        <p:nvSpPr>
          <p:cNvPr id="12294" name="AutoShape 9"/>
          <p:cNvSpPr>
            <a:spLocks/>
          </p:cNvSpPr>
          <p:nvPr/>
        </p:nvSpPr>
        <p:spPr bwMode="auto">
          <a:xfrm>
            <a:off x="8763000" y="2209800"/>
            <a:ext cx="76200" cy="609600"/>
          </a:xfrm>
          <a:prstGeom prst="rightBrace">
            <a:avLst>
              <a:gd name="adj1" fmla="val 66667"/>
              <a:gd name="adj2" fmla="val 50000"/>
            </a:avLst>
          </a:prstGeom>
          <a:noFill/>
          <a:ln w="28575">
            <a:solidFill>
              <a:schemeClr val="bg1"/>
            </a:solidFill>
            <a:round/>
            <a:headEnd/>
            <a:tailEnd/>
          </a:ln>
          <a:effectLst/>
        </p:spPr>
        <p:txBody>
          <a:bodyPr wrap="none" anchor="ctr"/>
          <a:lstStyle/>
          <a:p>
            <a:endParaRPr lang="es-AR"/>
          </a:p>
        </p:txBody>
      </p:sp>
      <p:sp>
        <p:nvSpPr>
          <p:cNvPr id="12298" name="Text Box 10"/>
          <p:cNvSpPr txBox="1">
            <a:spLocks noChangeArrowheads="1"/>
          </p:cNvSpPr>
          <p:nvPr/>
        </p:nvSpPr>
        <p:spPr bwMode="auto">
          <a:xfrm>
            <a:off x="8839200" y="2286000"/>
            <a:ext cx="304800" cy="366713"/>
          </a:xfrm>
          <a:prstGeom prst="rect">
            <a:avLst/>
          </a:prstGeom>
          <a:noFill/>
          <a:ln w="9525">
            <a:noFill/>
            <a:miter lim="800000"/>
            <a:headEnd/>
            <a:tailEnd/>
          </a:ln>
          <a:effectLst/>
        </p:spPr>
        <p:txBody>
          <a:bodyPr>
            <a:spAutoFit/>
          </a:bodyPr>
          <a:lstStyle/>
          <a:p>
            <a:pPr>
              <a:spcBef>
                <a:spcPct val="50000"/>
              </a:spcBef>
            </a:pPr>
            <a:r>
              <a:rPr lang="es-AR">
                <a:solidFill>
                  <a:srgbClr val="1205BF"/>
                </a:solidFill>
              </a:rPr>
              <a:t>#</a:t>
            </a:r>
            <a:endParaRPr lang="en-US">
              <a:solidFill>
                <a:srgbClr val="1205BF"/>
              </a:solidFill>
            </a:endParaRPr>
          </a:p>
        </p:txBody>
      </p:sp>
      <p:sp>
        <p:nvSpPr>
          <p:cNvPr id="12299" name="Text Box 11"/>
          <p:cNvSpPr txBox="1">
            <a:spLocks noChangeArrowheads="1"/>
          </p:cNvSpPr>
          <p:nvPr/>
        </p:nvSpPr>
        <p:spPr bwMode="auto">
          <a:xfrm>
            <a:off x="3786182" y="6491287"/>
            <a:ext cx="3352800" cy="366713"/>
          </a:xfrm>
          <a:prstGeom prst="rect">
            <a:avLst/>
          </a:prstGeom>
          <a:noFill/>
          <a:ln w="9525">
            <a:noFill/>
            <a:miter lim="800000"/>
            <a:headEnd/>
            <a:tailEnd/>
          </a:ln>
          <a:effectLst/>
        </p:spPr>
        <p:txBody>
          <a:bodyPr>
            <a:spAutoFit/>
          </a:bodyPr>
          <a:lstStyle/>
          <a:p>
            <a:pPr algn="ctr">
              <a:spcBef>
                <a:spcPct val="50000"/>
              </a:spcBef>
            </a:pPr>
            <a:r>
              <a:rPr lang="es-AR" dirty="0" err="1"/>
              <a:t>Sorensson</a:t>
            </a:r>
            <a:r>
              <a:rPr lang="es-AR" dirty="0"/>
              <a:t> et al., 2010, </a:t>
            </a:r>
            <a:r>
              <a:rPr lang="es-AR" dirty="0" err="1"/>
              <a:t>Met.Z</a:t>
            </a:r>
            <a:r>
              <a:rPr lang="es-AR" dirty="0"/>
              <a:t>.</a:t>
            </a:r>
            <a:endParaRPr lang="en-US" dirty="0"/>
          </a:p>
        </p:txBody>
      </p:sp>
      <p:pic>
        <p:nvPicPr>
          <p:cNvPr id="10" name="Picture 2" descr="CIMA2"/>
          <p:cNvPicPr>
            <a:picLocks noChangeAspect="1" noChangeArrowheads="1"/>
          </p:cNvPicPr>
          <p:nvPr/>
        </p:nvPicPr>
        <p:blipFill>
          <a:blip r:embed="rId4" cstate="print"/>
          <a:srcRect/>
          <a:stretch>
            <a:fillRect/>
          </a:stretch>
        </p:blipFill>
        <p:spPr bwMode="auto">
          <a:xfrm>
            <a:off x="8072462" y="6017914"/>
            <a:ext cx="1071538" cy="84008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0" y="4143380"/>
            <a:ext cx="3214646" cy="571500"/>
          </a:xfrm>
        </p:spPr>
        <p:txBody>
          <a:bodyPr>
            <a:noAutofit/>
          </a:bodyPr>
          <a:lstStyle/>
          <a:p>
            <a:r>
              <a:rPr lang="en-US" sz="2000" b="1" dirty="0" err="1" smtClean="0">
                <a:solidFill>
                  <a:srgbClr val="0070C0"/>
                </a:solidFill>
              </a:rPr>
              <a:t>Interdecadal</a:t>
            </a:r>
            <a:r>
              <a:rPr lang="en-US" sz="2000" b="1" dirty="0" smtClean="0">
                <a:solidFill>
                  <a:srgbClr val="0070C0"/>
                </a:solidFill>
              </a:rPr>
              <a:t> Variability </a:t>
            </a:r>
            <a:br>
              <a:rPr lang="en-US" sz="2000" b="1" dirty="0" smtClean="0">
                <a:solidFill>
                  <a:srgbClr val="0070C0"/>
                </a:solidFill>
              </a:rPr>
            </a:br>
            <a:r>
              <a:rPr lang="en-US" sz="2000" b="1" dirty="0" smtClean="0">
                <a:solidFill>
                  <a:srgbClr val="0070C0"/>
                </a:solidFill>
              </a:rPr>
              <a:t>(20-35 years)</a:t>
            </a:r>
          </a:p>
        </p:txBody>
      </p:sp>
      <p:pic>
        <p:nvPicPr>
          <p:cNvPr id="19459" name="Picture 5"/>
          <p:cNvPicPr>
            <a:picLocks noChangeAspect="1" noChangeArrowheads="1"/>
          </p:cNvPicPr>
          <p:nvPr/>
        </p:nvPicPr>
        <p:blipFill>
          <a:blip r:embed="rId2"/>
          <a:srcRect/>
          <a:stretch>
            <a:fillRect/>
          </a:stretch>
        </p:blipFill>
        <p:spPr bwMode="auto">
          <a:xfrm>
            <a:off x="2857500" y="2286000"/>
            <a:ext cx="3271838" cy="2941638"/>
          </a:xfrm>
          <a:prstGeom prst="rect">
            <a:avLst/>
          </a:prstGeom>
          <a:noFill/>
          <a:ln w="9525">
            <a:noFill/>
            <a:miter lim="800000"/>
            <a:headEnd/>
            <a:tailEnd/>
          </a:ln>
        </p:spPr>
      </p:pic>
      <p:cxnSp>
        <p:nvCxnSpPr>
          <p:cNvPr id="14" name="13 Conector recto de flecha"/>
          <p:cNvCxnSpPr/>
          <p:nvPr/>
        </p:nvCxnSpPr>
        <p:spPr>
          <a:xfrm>
            <a:off x="4214813" y="4429125"/>
            <a:ext cx="2214562" cy="500063"/>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461" name="15 CuadroTexto"/>
          <p:cNvSpPr txBox="1">
            <a:spLocks noChangeArrowheads="1"/>
          </p:cNvSpPr>
          <p:nvPr/>
        </p:nvSpPr>
        <p:spPr bwMode="auto">
          <a:xfrm>
            <a:off x="1214414" y="5072074"/>
            <a:ext cx="3929090" cy="430887"/>
          </a:xfrm>
          <a:prstGeom prst="rect">
            <a:avLst/>
          </a:prstGeom>
          <a:noFill/>
          <a:ln w="9525">
            <a:noFill/>
            <a:miter lim="800000"/>
            <a:headEnd/>
            <a:tailEnd/>
          </a:ln>
        </p:spPr>
        <p:txBody>
          <a:bodyPr wrap="square">
            <a:spAutoFit/>
          </a:bodyPr>
          <a:lstStyle/>
          <a:p>
            <a:pPr algn="ctr"/>
            <a:r>
              <a:rPr lang="en-US" sz="1100" dirty="0"/>
              <a:t>Standardized anomalies of precipitation anomalies and SST principal components </a:t>
            </a:r>
          </a:p>
        </p:txBody>
      </p:sp>
      <p:pic>
        <p:nvPicPr>
          <p:cNvPr id="19462" name="Picture 2"/>
          <p:cNvPicPr>
            <a:picLocks noChangeAspect="1" noChangeArrowheads="1"/>
          </p:cNvPicPr>
          <p:nvPr/>
        </p:nvPicPr>
        <p:blipFill>
          <a:blip r:embed="rId3"/>
          <a:srcRect b="84399"/>
          <a:stretch>
            <a:fillRect/>
          </a:stretch>
        </p:blipFill>
        <p:spPr bwMode="auto">
          <a:xfrm>
            <a:off x="928662" y="5500702"/>
            <a:ext cx="4395788" cy="1143000"/>
          </a:xfrm>
          <a:prstGeom prst="rect">
            <a:avLst/>
          </a:prstGeom>
          <a:noFill/>
          <a:ln w="9525">
            <a:noFill/>
            <a:miter lim="800000"/>
            <a:headEnd/>
            <a:tailEnd/>
          </a:ln>
        </p:spPr>
      </p:pic>
      <p:pic>
        <p:nvPicPr>
          <p:cNvPr id="19463" name="Picture 12"/>
          <p:cNvPicPr>
            <a:picLocks noChangeAspect="1" noChangeArrowheads="1"/>
          </p:cNvPicPr>
          <p:nvPr/>
        </p:nvPicPr>
        <p:blipFill>
          <a:blip r:embed="rId4"/>
          <a:srcRect/>
          <a:stretch>
            <a:fillRect/>
          </a:stretch>
        </p:blipFill>
        <p:spPr bwMode="auto">
          <a:xfrm>
            <a:off x="285750" y="2214563"/>
            <a:ext cx="2428875" cy="1714500"/>
          </a:xfrm>
          <a:prstGeom prst="rect">
            <a:avLst/>
          </a:prstGeom>
          <a:noFill/>
          <a:ln w="9525">
            <a:noFill/>
            <a:miter lim="800000"/>
            <a:headEnd/>
            <a:tailEnd/>
          </a:ln>
        </p:spPr>
      </p:pic>
      <p:pic>
        <p:nvPicPr>
          <p:cNvPr id="19464" name="Picture 13"/>
          <p:cNvPicPr>
            <a:picLocks noChangeAspect="1" noChangeArrowheads="1"/>
          </p:cNvPicPr>
          <p:nvPr/>
        </p:nvPicPr>
        <p:blipFill>
          <a:blip r:embed="rId5"/>
          <a:srcRect/>
          <a:stretch>
            <a:fillRect/>
          </a:stretch>
        </p:blipFill>
        <p:spPr bwMode="auto">
          <a:xfrm>
            <a:off x="6410325" y="4357694"/>
            <a:ext cx="2447925" cy="1762125"/>
          </a:xfrm>
          <a:prstGeom prst="rect">
            <a:avLst/>
          </a:prstGeom>
          <a:noFill/>
          <a:ln w="9525">
            <a:noFill/>
            <a:miter lim="800000"/>
            <a:headEnd/>
            <a:tailEnd/>
          </a:ln>
        </p:spPr>
      </p:pic>
      <p:pic>
        <p:nvPicPr>
          <p:cNvPr id="19465" name="Picture 14"/>
          <p:cNvPicPr>
            <a:picLocks noChangeAspect="1" noChangeArrowheads="1"/>
          </p:cNvPicPr>
          <p:nvPr/>
        </p:nvPicPr>
        <p:blipFill>
          <a:blip r:embed="rId6"/>
          <a:srcRect/>
          <a:stretch>
            <a:fillRect/>
          </a:stretch>
        </p:blipFill>
        <p:spPr bwMode="auto">
          <a:xfrm>
            <a:off x="6357938" y="1857375"/>
            <a:ext cx="2495550" cy="1943100"/>
          </a:xfrm>
          <a:prstGeom prst="rect">
            <a:avLst/>
          </a:prstGeom>
          <a:noFill/>
          <a:ln w="9525">
            <a:noFill/>
            <a:miter lim="800000"/>
            <a:headEnd/>
            <a:tailEnd/>
          </a:ln>
        </p:spPr>
      </p:pic>
      <p:cxnSp>
        <p:nvCxnSpPr>
          <p:cNvPr id="11" name="10 Conector recto de flecha"/>
          <p:cNvCxnSpPr/>
          <p:nvPr/>
        </p:nvCxnSpPr>
        <p:spPr>
          <a:xfrm flipV="1">
            <a:off x="4429125" y="3143250"/>
            <a:ext cx="1928813" cy="714375"/>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10800000">
            <a:off x="2643188" y="3214688"/>
            <a:ext cx="1285875" cy="366712"/>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1 Título"/>
          <p:cNvSpPr txBox="1">
            <a:spLocks/>
          </p:cNvSpPr>
          <p:nvPr/>
        </p:nvSpPr>
        <p:spPr bwMode="auto">
          <a:xfrm>
            <a:off x="285720" y="500042"/>
            <a:ext cx="8643966" cy="857256"/>
          </a:xfrm>
          <a:prstGeom prst="rect">
            <a:avLst/>
          </a:prstGeom>
          <a:solidFill>
            <a:schemeClr val="accent1"/>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Calibri"/>
                <a:ea typeface="+mj-ea"/>
                <a:cs typeface="+mj-cs"/>
              </a:rPr>
              <a:t>Decadal variations in La Plata Basin and their relationship with large-scale patterns</a:t>
            </a:r>
            <a:endParaRPr kumimoji="0" lang="es-AR" sz="2800" b="0" i="0" u="none" strike="noStrike" kern="1200" cap="none" spc="0" normalizeH="0" baseline="0" noProof="0" dirty="0">
              <a:ln>
                <a:noFill/>
              </a:ln>
              <a:solidFill>
                <a:schemeClr val="bg1"/>
              </a:solidFill>
              <a:effectLst/>
              <a:uLnTx/>
              <a:uFillTx/>
              <a:latin typeface="Calibri"/>
              <a:ea typeface="+mj-ea"/>
              <a:cs typeface="+mj-cs"/>
            </a:endParaRPr>
          </a:p>
        </p:txBody>
      </p:sp>
      <p:sp>
        <p:nvSpPr>
          <p:cNvPr id="15" name="14 CuadroTexto"/>
          <p:cNvSpPr txBox="1"/>
          <p:nvPr/>
        </p:nvSpPr>
        <p:spPr>
          <a:xfrm>
            <a:off x="571472" y="1528692"/>
            <a:ext cx="7715304" cy="400110"/>
          </a:xfrm>
          <a:prstGeom prst="rect">
            <a:avLst/>
          </a:prstGeom>
          <a:noFill/>
        </p:spPr>
        <p:txBody>
          <a:bodyPr wrap="square" rtlCol="0">
            <a:spAutoFit/>
          </a:bodyPr>
          <a:lstStyle/>
          <a:p>
            <a:pPr algn="ctr"/>
            <a:r>
              <a:rPr lang="en-US" sz="2000" b="1" dirty="0" smtClean="0">
                <a:solidFill>
                  <a:srgbClr val="0070C0"/>
                </a:solidFill>
              </a:rPr>
              <a:t>Research Staff: C. Vera, G. </a:t>
            </a:r>
            <a:r>
              <a:rPr lang="en-US" sz="2000" b="1" dirty="0" err="1" smtClean="0">
                <a:solidFill>
                  <a:srgbClr val="0070C0"/>
                </a:solidFill>
              </a:rPr>
              <a:t>Silvestri</a:t>
            </a:r>
            <a:r>
              <a:rPr lang="en-US" sz="2000" b="1" dirty="0" smtClean="0">
                <a:solidFill>
                  <a:srgbClr val="0070C0"/>
                </a:solidFill>
              </a:rPr>
              <a:t>, A. </a:t>
            </a:r>
            <a:r>
              <a:rPr lang="en-US" sz="2000" b="1" dirty="0" err="1" smtClean="0">
                <a:solidFill>
                  <a:srgbClr val="0070C0"/>
                </a:solidFill>
              </a:rPr>
              <a:t>Hannart</a:t>
            </a:r>
            <a:endParaRPr lang="en-US" sz="2000" b="1" dirty="0">
              <a:solidFill>
                <a:srgbClr val="0070C0"/>
              </a:solidFill>
            </a:endParaRPr>
          </a:p>
        </p:txBody>
      </p:sp>
      <p:pic>
        <p:nvPicPr>
          <p:cNvPr id="16" name="Picture 2" descr="CIMA2"/>
          <p:cNvPicPr>
            <a:picLocks noChangeAspect="1" noChangeArrowheads="1"/>
          </p:cNvPicPr>
          <p:nvPr/>
        </p:nvPicPr>
        <p:blipFill>
          <a:blip r:embed="rId7" cstate="print"/>
          <a:srcRect/>
          <a:stretch>
            <a:fillRect/>
          </a:stretch>
        </p:blipFill>
        <p:spPr bwMode="auto">
          <a:xfrm>
            <a:off x="8141712" y="6072206"/>
            <a:ext cx="1002288" cy="78579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8596" y="428604"/>
            <a:ext cx="8280400" cy="6217087"/>
          </a:xfrm>
          <a:prstGeom prst="rect">
            <a:avLst/>
          </a:prstGeom>
          <a:noFill/>
          <a:ln w="9525">
            <a:noFill/>
            <a:miter lim="800000"/>
            <a:headEnd/>
            <a:tailEnd/>
          </a:ln>
          <a:effectLst/>
        </p:spPr>
        <p:txBody>
          <a:bodyPr anchor="ctr">
            <a:spAutoFit/>
          </a:bodyPr>
          <a:lstStyle/>
          <a:p>
            <a:r>
              <a:rPr lang="en-US" sz="3600" b="1" dirty="0" smtClean="0">
                <a:solidFill>
                  <a:srgbClr val="0070C0"/>
                </a:solidFill>
              </a:rPr>
              <a:t>STAFF: </a:t>
            </a:r>
          </a:p>
          <a:p>
            <a:endParaRPr lang="es-AR" sz="2800" b="1" dirty="0">
              <a:solidFill>
                <a:srgbClr val="0070C0"/>
              </a:solidFill>
            </a:endParaRPr>
          </a:p>
          <a:p>
            <a:pPr>
              <a:buFont typeface="Arial" pitchFamily="34" charset="0"/>
              <a:buChar char="•"/>
            </a:pPr>
            <a:r>
              <a:rPr lang="en-US" sz="2800" dirty="0" smtClean="0"/>
              <a:t>The staff at CIMA is comprised of CONICET Researchers, UBA Professors and Professor Assistants, CONICET Technical/Administrative employees, graduate and undergraduate students under fellowships supported by different institutions, and contracted employees.</a:t>
            </a:r>
            <a:endParaRPr lang="es-AR" sz="2800" dirty="0"/>
          </a:p>
          <a:p>
            <a:r>
              <a:rPr lang="en-US" sz="2800" dirty="0"/>
              <a:t> </a:t>
            </a:r>
            <a:endParaRPr lang="es-AR" sz="2800" dirty="0"/>
          </a:p>
          <a:p>
            <a:pPr>
              <a:buFont typeface="Arial" pitchFamily="34" charset="0"/>
              <a:buChar char="•"/>
            </a:pPr>
            <a:r>
              <a:rPr lang="en-US" sz="2800" dirty="0" smtClean="0"/>
              <a:t>Currently CIMA includes 19 Researchers, 25 postgraduate, graduate and undergraduate students, and 8 technical/administrative  employees.  </a:t>
            </a:r>
          </a:p>
          <a:p>
            <a:pPr algn="just"/>
            <a:endParaRPr lang="es-ES" dirty="0" smtClean="0">
              <a:latin typeface="Arial" charset="0"/>
            </a:endParaRPr>
          </a:p>
          <a:p>
            <a:pPr algn="just"/>
            <a:endParaRPr lang="es-ES" dirty="0">
              <a:latin typeface="Arial" charset="0"/>
            </a:endParaRPr>
          </a:p>
          <a:p>
            <a:endParaRPr lang="es-ES" sz="1800" dirty="0">
              <a:latin typeface="Arial" charset="0"/>
            </a:endParaRPr>
          </a:p>
        </p:txBody>
      </p:sp>
      <p:pic>
        <p:nvPicPr>
          <p:cNvPr id="3"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4282" y="1214422"/>
            <a:ext cx="8358246" cy="3385542"/>
          </a:xfrm>
          <a:prstGeom prst="rect">
            <a:avLst/>
          </a:prstGeom>
          <a:noFill/>
          <a:ln w="9525">
            <a:noFill/>
            <a:miter lim="800000"/>
            <a:headEnd/>
            <a:tailEnd/>
          </a:ln>
          <a:effectLst/>
        </p:spPr>
        <p:txBody>
          <a:bodyPr wrap="square">
            <a:spAutoFit/>
          </a:bodyPr>
          <a:lstStyle/>
          <a:p>
            <a:pPr algn="ctr"/>
            <a:r>
              <a:rPr lang="en-US" sz="2400" dirty="0" smtClean="0">
                <a:solidFill>
                  <a:srgbClr val="0070C0"/>
                </a:solidFill>
              </a:rPr>
              <a:t>Research Staff: C. Menendez, A. </a:t>
            </a:r>
            <a:r>
              <a:rPr lang="en-US" sz="2400" dirty="0" err="1" smtClean="0">
                <a:solidFill>
                  <a:srgbClr val="0070C0"/>
                </a:solidFill>
              </a:rPr>
              <a:t>Sorensson</a:t>
            </a:r>
            <a:r>
              <a:rPr lang="en-US" sz="2400" dirty="0" smtClean="0">
                <a:solidFill>
                  <a:srgbClr val="0070C0"/>
                </a:solidFill>
              </a:rPr>
              <a:t>, R. </a:t>
            </a:r>
            <a:r>
              <a:rPr lang="en-US" sz="2400" dirty="0" err="1" smtClean="0">
                <a:solidFill>
                  <a:srgbClr val="0070C0"/>
                </a:solidFill>
              </a:rPr>
              <a:t>Ruscica</a:t>
            </a:r>
            <a:r>
              <a:rPr lang="en-US" sz="2400" dirty="0" smtClean="0">
                <a:solidFill>
                  <a:srgbClr val="0070C0"/>
                </a:solidFill>
              </a:rPr>
              <a:t>, A. </a:t>
            </a:r>
            <a:r>
              <a:rPr lang="en-US" sz="2400" dirty="0" err="1" smtClean="0">
                <a:solidFill>
                  <a:srgbClr val="0070C0"/>
                </a:solidFill>
              </a:rPr>
              <a:t>Carril</a:t>
            </a:r>
            <a:r>
              <a:rPr lang="en-US" sz="2400" dirty="0" smtClean="0">
                <a:solidFill>
                  <a:srgbClr val="0070C0"/>
                </a:solidFill>
              </a:rPr>
              <a:t>, P. </a:t>
            </a:r>
            <a:r>
              <a:rPr lang="en-US" sz="2400" dirty="0" err="1" smtClean="0">
                <a:solidFill>
                  <a:srgbClr val="0070C0"/>
                </a:solidFill>
              </a:rPr>
              <a:t>Zaninelli</a:t>
            </a:r>
            <a:r>
              <a:rPr lang="en-US" sz="2400" dirty="0" smtClean="0">
                <a:solidFill>
                  <a:srgbClr val="0070C0"/>
                </a:solidFill>
              </a:rPr>
              <a:t> </a:t>
            </a:r>
            <a:endParaRPr lang="en-US" sz="2400" dirty="0">
              <a:solidFill>
                <a:srgbClr val="0070C0"/>
              </a:solidFill>
            </a:endParaRPr>
          </a:p>
          <a:p>
            <a:endParaRPr lang="en-US" sz="2800" b="1" dirty="0">
              <a:solidFill>
                <a:srgbClr val="FFC000"/>
              </a:solidFill>
            </a:endParaRPr>
          </a:p>
          <a:p>
            <a:pPr>
              <a:buFontTx/>
              <a:buChar char="•"/>
            </a:pPr>
            <a:r>
              <a:rPr lang="en-GB" sz="2000" dirty="0"/>
              <a:t>To contribute to a better understanding of the physical processes associated with soil-atmosphere interaction that govern the regional climate of the La Plata Basin.</a:t>
            </a:r>
          </a:p>
          <a:p>
            <a:pPr>
              <a:buFontTx/>
              <a:buChar char="•"/>
            </a:pPr>
            <a:endParaRPr lang="es-ES" sz="2000" dirty="0"/>
          </a:p>
          <a:p>
            <a:pPr>
              <a:buFontTx/>
              <a:buChar char="•"/>
            </a:pPr>
            <a:r>
              <a:rPr lang="en-GB" sz="2000" dirty="0"/>
              <a:t>Are there particular regions of strong interaction soil moisture-atmosphere in southern South America?</a:t>
            </a:r>
            <a:endParaRPr lang="en-US" sz="2000" dirty="0"/>
          </a:p>
          <a:p>
            <a:endParaRPr lang="en-US" dirty="0"/>
          </a:p>
        </p:txBody>
      </p:sp>
      <p:pic>
        <p:nvPicPr>
          <p:cNvPr id="3" name="Picture 4"/>
          <p:cNvPicPr>
            <a:picLocks noChangeAspect="1" noChangeArrowheads="1"/>
          </p:cNvPicPr>
          <p:nvPr/>
        </p:nvPicPr>
        <p:blipFill>
          <a:blip r:embed="rId3"/>
          <a:srcRect/>
          <a:stretch>
            <a:fillRect/>
          </a:stretch>
        </p:blipFill>
        <p:spPr bwMode="auto">
          <a:xfrm>
            <a:off x="4674085" y="3929066"/>
            <a:ext cx="3827005" cy="2848004"/>
          </a:xfrm>
          <a:prstGeom prst="rect">
            <a:avLst/>
          </a:prstGeom>
          <a:noFill/>
          <a:ln w="9525">
            <a:noFill/>
            <a:miter lim="800000"/>
            <a:headEnd/>
            <a:tailEnd/>
          </a:ln>
          <a:effectLst/>
        </p:spPr>
      </p:pic>
      <p:sp>
        <p:nvSpPr>
          <p:cNvPr id="4" name="Text Box 5"/>
          <p:cNvSpPr txBox="1">
            <a:spLocks noChangeArrowheads="1"/>
          </p:cNvSpPr>
          <p:nvPr/>
        </p:nvSpPr>
        <p:spPr bwMode="auto">
          <a:xfrm>
            <a:off x="428596" y="4429132"/>
            <a:ext cx="4848235" cy="2277547"/>
          </a:xfrm>
          <a:prstGeom prst="rect">
            <a:avLst/>
          </a:prstGeom>
          <a:noFill/>
          <a:ln w="9525">
            <a:noFill/>
            <a:miter lim="800000"/>
            <a:headEnd/>
            <a:tailEnd/>
          </a:ln>
          <a:effectLst/>
        </p:spPr>
        <p:txBody>
          <a:bodyPr wrap="square">
            <a:spAutoFit/>
          </a:bodyPr>
          <a:lstStyle/>
          <a:p>
            <a:r>
              <a:rPr lang="en-GB" sz="1400" dirty="0" smtClean="0"/>
              <a:t>Currently It is being evaluating the degree of soil moisture - atmosphere interaction in the La Plata Basin, using ensembles of simulations performed with a regional climate model (RCA). We identified parts of SESA as a region of potentially strong coupling between soil moisture, </a:t>
            </a:r>
            <a:r>
              <a:rPr lang="en-GB" sz="1400" dirty="0" err="1" smtClean="0"/>
              <a:t>evapotranspiration</a:t>
            </a:r>
            <a:r>
              <a:rPr lang="en-GB" sz="1400" dirty="0" smtClean="0"/>
              <a:t> and precipitation through experiments with RCA (e.g. </a:t>
            </a:r>
            <a:r>
              <a:rPr lang="en-GB" sz="1400" dirty="0" err="1" smtClean="0"/>
              <a:t>Sörensson</a:t>
            </a:r>
            <a:r>
              <a:rPr lang="en-GB" sz="1400" dirty="0" smtClean="0"/>
              <a:t> &amp; </a:t>
            </a:r>
            <a:r>
              <a:rPr lang="en-GB" sz="1400" dirty="0" err="1" smtClean="0"/>
              <a:t>Menéndez</a:t>
            </a:r>
            <a:r>
              <a:rPr lang="en-GB" sz="1400" dirty="0" smtClean="0"/>
              <a:t>, 2010, </a:t>
            </a:r>
            <a:r>
              <a:rPr lang="en-GB" sz="1400" dirty="0" err="1" smtClean="0"/>
              <a:t>Tellus</a:t>
            </a:r>
            <a:r>
              <a:rPr lang="en-GB" sz="1400" dirty="0" smtClean="0"/>
              <a:t> A). </a:t>
            </a:r>
            <a:endParaRPr lang="en-US" sz="1400" dirty="0" smtClean="0"/>
          </a:p>
          <a:p>
            <a:endParaRPr lang="en-US" sz="1400" dirty="0" smtClean="0"/>
          </a:p>
          <a:p>
            <a:r>
              <a:rPr lang="en-US" sz="1400" dirty="0" smtClean="0"/>
              <a:t>The </a:t>
            </a:r>
            <a:r>
              <a:rPr lang="en-US" sz="1400" dirty="0"/>
              <a:t>product of </a:t>
            </a:r>
            <a:r>
              <a:rPr lang="en-US" sz="1400" dirty="0" err="1"/>
              <a:t>evapotranspiration</a:t>
            </a:r>
            <a:r>
              <a:rPr lang="en-US" sz="1400" dirty="0"/>
              <a:t> coupling strength and standard deviation of </a:t>
            </a:r>
            <a:r>
              <a:rPr lang="en-US" sz="1400" dirty="0" err="1"/>
              <a:t>evapotranspiration</a:t>
            </a:r>
            <a:r>
              <a:rPr lang="en-US" sz="1400" dirty="0"/>
              <a:t> (ΔΩ</a:t>
            </a:r>
            <a:r>
              <a:rPr lang="en-US" sz="900" dirty="0"/>
              <a:t>E</a:t>
            </a:r>
            <a:r>
              <a:rPr lang="en-US" sz="1400" dirty="0"/>
              <a:t>*</a:t>
            </a:r>
            <a:r>
              <a:rPr lang="en-US" sz="1600" dirty="0" err="1"/>
              <a:t>σ</a:t>
            </a:r>
            <a:r>
              <a:rPr lang="en-US" sz="900" dirty="0" err="1"/>
              <a:t>E</a:t>
            </a:r>
            <a:r>
              <a:rPr lang="en-US" sz="1400" dirty="0"/>
              <a:t>).</a:t>
            </a:r>
          </a:p>
        </p:txBody>
      </p:sp>
      <p:sp>
        <p:nvSpPr>
          <p:cNvPr id="5" name="4 CuadroTexto"/>
          <p:cNvSpPr txBox="1"/>
          <p:nvPr/>
        </p:nvSpPr>
        <p:spPr>
          <a:xfrm>
            <a:off x="642910" y="209772"/>
            <a:ext cx="8215370" cy="861774"/>
          </a:xfrm>
          <a:prstGeom prst="rect">
            <a:avLst/>
          </a:prstGeom>
          <a:solidFill>
            <a:srgbClr val="00B050"/>
          </a:solidFill>
        </p:spPr>
        <p:txBody>
          <a:bodyPr wrap="square" rtlCol="0">
            <a:spAutoFit/>
          </a:bodyPr>
          <a:lstStyle/>
          <a:p>
            <a:pPr lvl="0" algn="ctr"/>
            <a:r>
              <a:rPr lang="en-US" sz="3200" b="1" dirty="0" smtClean="0">
                <a:solidFill>
                  <a:schemeClr val="bg1"/>
                </a:solidFill>
              </a:rPr>
              <a:t>Soil-atmosphere interactions</a:t>
            </a:r>
          </a:p>
          <a:p>
            <a:endParaRPr lang="en-US" dirty="0"/>
          </a:p>
        </p:txBody>
      </p:sp>
      <p:pic>
        <p:nvPicPr>
          <p:cNvPr id="6" name="Picture 2" descr="CIMA2"/>
          <p:cNvPicPr>
            <a:picLocks noChangeAspect="1" noChangeArrowheads="1"/>
          </p:cNvPicPr>
          <p:nvPr/>
        </p:nvPicPr>
        <p:blipFill>
          <a:blip r:embed="rId4" cstate="print"/>
          <a:srcRect/>
          <a:stretch>
            <a:fillRect/>
          </a:stretch>
        </p:blipFill>
        <p:spPr bwMode="auto">
          <a:xfrm>
            <a:off x="8141712" y="6072206"/>
            <a:ext cx="1002288" cy="78579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0"/>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304800" y="1500174"/>
            <a:ext cx="8839200" cy="1071570"/>
          </a:xfrm>
        </p:spPr>
        <p:txBody>
          <a:bodyPr>
            <a:noAutofit/>
          </a:bodyPr>
          <a:lstStyle/>
          <a:p>
            <a:r>
              <a:rPr lang="en-US" sz="2000" b="1" dirty="0" smtClean="0">
                <a:solidFill>
                  <a:srgbClr val="0070C0"/>
                </a:solidFill>
              </a:rPr>
              <a:t>Pi: C. </a:t>
            </a:r>
            <a:r>
              <a:rPr lang="en-US" sz="2000" b="1" dirty="0" err="1" smtClean="0">
                <a:solidFill>
                  <a:srgbClr val="0070C0"/>
                </a:solidFill>
              </a:rPr>
              <a:t>Saulo</a:t>
            </a:r>
            <a:r>
              <a:rPr lang="en-US" sz="2000" b="1" dirty="0" smtClean="0">
                <a:solidFill>
                  <a:srgbClr val="0070C0"/>
                </a:solidFill>
              </a:rPr>
              <a:t>, </a:t>
            </a:r>
            <a:r>
              <a:rPr lang="en-US" sz="2000" dirty="0" smtClean="0">
                <a:solidFill>
                  <a:srgbClr val="0070C0"/>
                </a:solidFill>
              </a:rPr>
              <a:t>Collaborators: M. </a:t>
            </a:r>
            <a:r>
              <a:rPr lang="en-US" sz="2000" dirty="0" err="1" smtClean="0">
                <a:solidFill>
                  <a:srgbClr val="0070C0"/>
                </a:solidFill>
              </a:rPr>
              <a:t>Seluchi</a:t>
            </a:r>
            <a:r>
              <a:rPr lang="en-US" sz="2000" dirty="0" smtClean="0">
                <a:solidFill>
                  <a:srgbClr val="0070C0"/>
                </a:solidFill>
              </a:rPr>
              <a:t> (INPE/CPTEC), P. </a:t>
            </a:r>
            <a:r>
              <a:rPr lang="en-US" sz="2000" dirty="0" err="1" smtClean="0">
                <a:solidFill>
                  <a:srgbClr val="0070C0"/>
                </a:solidFill>
              </a:rPr>
              <a:t>Spennemann</a:t>
            </a:r>
            <a:r>
              <a:rPr lang="en-US" sz="2000" dirty="0" smtClean="0">
                <a:solidFill>
                  <a:srgbClr val="0070C0"/>
                </a:solidFill>
              </a:rPr>
              <a:t>, L. Ferreira (SMN), J. Ruiz, P. </a:t>
            </a:r>
            <a:r>
              <a:rPr lang="en-US" sz="2000" dirty="0" err="1" smtClean="0">
                <a:solidFill>
                  <a:srgbClr val="0070C0"/>
                </a:solidFill>
              </a:rPr>
              <a:t>González</a:t>
            </a:r>
            <a:endParaRPr lang="en-US" sz="3200" dirty="0">
              <a:solidFill>
                <a:srgbClr val="7030A0"/>
              </a:solidFill>
            </a:endParaRPr>
          </a:p>
        </p:txBody>
      </p:sp>
      <p:sp>
        <p:nvSpPr>
          <p:cNvPr id="6" name="5 CuadroTexto"/>
          <p:cNvSpPr txBox="1"/>
          <p:nvPr/>
        </p:nvSpPr>
        <p:spPr>
          <a:xfrm>
            <a:off x="714348" y="2071678"/>
            <a:ext cx="8143932" cy="3785652"/>
          </a:xfrm>
          <a:prstGeom prst="rect">
            <a:avLst/>
          </a:prstGeom>
          <a:noFill/>
        </p:spPr>
        <p:txBody>
          <a:bodyPr wrap="square" rtlCol="0">
            <a:spAutoFit/>
          </a:bodyPr>
          <a:lstStyle/>
          <a:p>
            <a:r>
              <a:rPr lang="en-US" sz="2000" dirty="0" smtClean="0"/>
              <a:t/>
            </a:r>
            <a:br>
              <a:rPr lang="en-US" sz="2000" dirty="0" smtClean="0"/>
            </a:br>
            <a:r>
              <a:rPr lang="en-US" sz="2000" dirty="0" smtClean="0"/>
              <a:t>Sensitivity and modeling studies are designed to answer the following: </a:t>
            </a:r>
          </a:p>
          <a:p>
            <a:endParaRPr lang="en-US" sz="2000" dirty="0" smtClean="0"/>
          </a:p>
          <a:p>
            <a:r>
              <a:rPr lang="en-US" sz="2000" dirty="0" smtClean="0"/>
              <a:t>Which are the pathways for land-atmosphere coupling over our region of concern? </a:t>
            </a:r>
          </a:p>
          <a:p>
            <a:endParaRPr lang="en-US" sz="2000" dirty="0" smtClean="0"/>
          </a:p>
          <a:p>
            <a:r>
              <a:rPr lang="en-US" sz="2000" dirty="0" smtClean="0"/>
              <a:t>Which mechanisms account for precipitation variability occurring as a consequence of changes in soil conditions: are they mostly related with local moisture recycling and/or with circulation changes? </a:t>
            </a:r>
          </a:p>
          <a:p>
            <a:endParaRPr lang="en-US" sz="2000" dirty="0" smtClean="0"/>
          </a:p>
          <a:p>
            <a:r>
              <a:rPr lang="en-US" sz="2000" dirty="0" smtClean="0"/>
              <a:t>Which are the most significant oscillations of soil moisture from daily to </a:t>
            </a:r>
            <a:r>
              <a:rPr lang="en-US" sz="2000" dirty="0" err="1" smtClean="0"/>
              <a:t>intraseasonal</a:t>
            </a:r>
            <a:r>
              <a:rPr lang="en-US" sz="2000" dirty="0" smtClean="0"/>
              <a:t> scales? </a:t>
            </a:r>
            <a:endParaRPr lang="en-US" sz="2000" dirty="0"/>
          </a:p>
        </p:txBody>
      </p:sp>
      <p:sp>
        <p:nvSpPr>
          <p:cNvPr id="7" name="6 CuadroTexto"/>
          <p:cNvSpPr txBox="1"/>
          <p:nvPr/>
        </p:nvSpPr>
        <p:spPr>
          <a:xfrm>
            <a:off x="357158" y="357166"/>
            <a:ext cx="8286808" cy="1077218"/>
          </a:xfrm>
          <a:prstGeom prst="rect">
            <a:avLst/>
          </a:prstGeom>
          <a:solidFill>
            <a:srgbClr val="0070C0"/>
          </a:solidFill>
        </p:spPr>
        <p:txBody>
          <a:bodyPr wrap="square" rtlCol="0">
            <a:spAutoFit/>
          </a:bodyPr>
          <a:lstStyle/>
          <a:p>
            <a:pPr algn="ctr"/>
            <a:r>
              <a:rPr lang="en-US" sz="3200" b="1" dirty="0" smtClean="0">
                <a:solidFill>
                  <a:schemeClr val="bg1"/>
                </a:solidFill>
                <a:ea typeface="+mj-ea"/>
                <a:cs typeface="+mj-cs"/>
              </a:rPr>
              <a:t>Dynamics of soil moisture conditions in southern South America</a:t>
            </a:r>
            <a:endParaRPr lang="en-US" dirty="0">
              <a:solidFill>
                <a:schemeClr val="bg1"/>
              </a:solidFill>
            </a:endParaRPr>
          </a:p>
        </p:txBody>
      </p:sp>
      <p:pic>
        <p:nvPicPr>
          <p:cNvPr id="8" name="Picture 2" descr="CIMA2"/>
          <p:cNvPicPr>
            <a:picLocks noChangeAspect="1" noChangeArrowheads="1"/>
          </p:cNvPicPr>
          <p:nvPr/>
        </p:nvPicPr>
        <p:blipFill>
          <a:blip r:embed="rId3"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p:cNvPicPr>
            <a:picLocks noChangeArrowheads="1"/>
          </p:cNvPicPr>
          <p:nvPr/>
        </p:nvPicPr>
        <p:blipFill>
          <a:blip r:embed="rId3" cstate="print"/>
          <a:srcRect t="11830" r="51020"/>
          <a:stretch>
            <a:fillRect/>
          </a:stretch>
        </p:blipFill>
        <p:spPr bwMode="auto">
          <a:xfrm>
            <a:off x="76200" y="1219200"/>
            <a:ext cx="2590800" cy="2895600"/>
          </a:xfrm>
          <a:prstGeom prst="rect">
            <a:avLst/>
          </a:prstGeom>
          <a:noFill/>
          <a:ln w="9525">
            <a:noFill/>
            <a:miter lim="800000"/>
            <a:headEnd/>
            <a:tailEnd/>
          </a:ln>
        </p:spPr>
      </p:pic>
      <p:pic>
        <p:nvPicPr>
          <p:cNvPr id="2051" name="Picture 3" descr="2"/>
          <p:cNvPicPr>
            <a:picLocks noChangeArrowheads="1"/>
          </p:cNvPicPr>
          <p:nvPr/>
        </p:nvPicPr>
        <p:blipFill>
          <a:blip r:embed="rId4" cstate="print"/>
          <a:srcRect t="14476" r="51020"/>
          <a:stretch>
            <a:fillRect/>
          </a:stretch>
        </p:blipFill>
        <p:spPr bwMode="auto">
          <a:xfrm>
            <a:off x="2819400" y="1295400"/>
            <a:ext cx="2590800" cy="2895600"/>
          </a:xfrm>
          <a:prstGeom prst="rect">
            <a:avLst/>
          </a:prstGeom>
          <a:noFill/>
          <a:ln w="9525">
            <a:noFill/>
            <a:miter lim="800000"/>
            <a:headEnd/>
            <a:tailEnd/>
          </a:ln>
        </p:spPr>
      </p:pic>
      <p:sp>
        <p:nvSpPr>
          <p:cNvPr id="7" name="6 CuadroTexto"/>
          <p:cNvSpPr txBox="1"/>
          <p:nvPr/>
        </p:nvSpPr>
        <p:spPr>
          <a:xfrm>
            <a:off x="76200" y="4429132"/>
            <a:ext cx="9067800" cy="1384995"/>
          </a:xfrm>
          <a:prstGeom prst="rect">
            <a:avLst/>
          </a:prstGeom>
          <a:noFill/>
        </p:spPr>
        <p:txBody>
          <a:bodyPr wrap="square" rtlCol="0">
            <a:spAutoFit/>
          </a:bodyPr>
          <a:lstStyle/>
          <a:p>
            <a:pPr algn="ctr"/>
            <a:r>
              <a:rPr lang="en-US" sz="2800" b="1" dirty="0" smtClean="0"/>
              <a:t>Impact of soil moisture (SM) changes. Numerical simulations of  a case study for Northwestern Argentina Low event during SALLJEX </a:t>
            </a:r>
            <a:endParaRPr lang="en-US" sz="2800" b="1" dirty="0"/>
          </a:p>
        </p:txBody>
      </p:sp>
      <p:sp>
        <p:nvSpPr>
          <p:cNvPr id="8" name="7 CuadroTexto"/>
          <p:cNvSpPr txBox="1"/>
          <p:nvPr/>
        </p:nvSpPr>
        <p:spPr>
          <a:xfrm>
            <a:off x="304800" y="2133600"/>
            <a:ext cx="838200" cy="369332"/>
          </a:xfrm>
          <a:prstGeom prst="rect">
            <a:avLst/>
          </a:prstGeom>
          <a:noFill/>
        </p:spPr>
        <p:txBody>
          <a:bodyPr wrap="square" rtlCol="0">
            <a:spAutoFit/>
          </a:bodyPr>
          <a:lstStyle/>
          <a:p>
            <a:r>
              <a:rPr lang="en-US" dirty="0" smtClean="0"/>
              <a:t>SM ↓</a:t>
            </a:r>
            <a:endParaRPr lang="en-US" dirty="0"/>
          </a:p>
        </p:txBody>
      </p:sp>
      <p:sp>
        <p:nvSpPr>
          <p:cNvPr id="9" name="8 CuadroTexto"/>
          <p:cNvSpPr txBox="1"/>
          <p:nvPr/>
        </p:nvSpPr>
        <p:spPr>
          <a:xfrm>
            <a:off x="3048000" y="2057400"/>
            <a:ext cx="838200" cy="369332"/>
          </a:xfrm>
          <a:prstGeom prst="rect">
            <a:avLst/>
          </a:prstGeom>
          <a:noFill/>
        </p:spPr>
        <p:txBody>
          <a:bodyPr wrap="square" rtlCol="0">
            <a:spAutoFit/>
          </a:bodyPr>
          <a:lstStyle/>
          <a:p>
            <a:r>
              <a:rPr lang="en-US" dirty="0" smtClean="0"/>
              <a:t>SM ↑</a:t>
            </a:r>
            <a:endParaRPr lang="en-US" dirty="0"/>
          </a:p>
        </p:txBody>
      </p:sp>
      <p:pic>
        <p:nvPicPr>
          <p:cNvPr id="2052" name="Picture 4" descr="850e1v+uv_06z"/>
          <p:cNvPicPr>
            <a:picLocks noChangeAspect="1" noChangeArrowheads="1"/>
          </p:cNvPicPr>
          <p:nvPr/>
        </p:nvPicPr>
        <p:blipFill>
          <a:blip r:embed="rId5" cstate="print"/>
          <a:srcRect l="9160" t="8000" r="2290" b="4575"/>
          <a:stretch>
            <a:fillRect/>
          </a:stretch>
        </p:blipFill>
        <p:spPr bwMode="auto">
          <a:xfrm>
            <a:off x="5546651" y="1295400"/>
            <a:ext cx="3597349" cy="2667000"/>
          </a:xfrm>
          <a:prstGeom prst="rect">
            <a:avLst/>
          </a:prstGeom>
          <a:noFill/>
          <a:ln w="9525">
            <a:noFill/>
            <a:miter lim="800000"/>
            <a:headEnd/>
            <a:tailEnd/>
          </a:ln>
        </p:spPr>
      </p:pic>
      <p:sp>
        <p:nvSpPr>
          <p:cNvPr id="11" name="10 CuadroTexto"/>
          <p:cNvSpPr txBox="1"/>
          <p:nvPr/>
        </p:nvSpPr>
        <p:spPr>
          <a:xfrm>
            <a:off x="5943600" y="2057400"/>
            <a:ext cx="838200" cy="369332"/>
          </a:xfrm>
          <a:prstGeom prst="rect">
            <a:avLst/>
          </a:prstGeom>
          <a:noFill/>
        </p:spPr>
        <p:txBody>
          <a:bodyPr wrap="square" rtlCol="0">
            <a:spAutoFit/>
          </a:bodyPr>
          <a:lstStyle/>
          <a:p>
            <a:r>
              <a:rPr lang="en-US" dirty="0" smtClean="0"/>
              <a:t>SM ↓</a:t>
            </a:r>
            <a:endParaRPr lang="en-US" dirty="0"/>
          </a:p>
        </p:txBody>
      </p:sp>
      <p:sp>
        <p:nvSpPr>
          <p:cNvPr id="12" name="11 CuadroTexto"/>
          <p:cNvSpPr txBox="1"/>
          <p:nvPr/>
        </p:nvSpPr>
        <p:spPr>
          <a:xfrm>
            <a:off x="1981200" y="1230868"/>
            <a:ext cx="1752600" cy="369332"/>
          </a:xfrm>
          <a:prstGeom prst="rect">
            <a:avLst/>
          </a:prstGeom>
          <a:noFill/>
        </p:spPr>
        <p:txBody>
          <a:bodyPr wrap="square" rtlCol="0">
            <a:spAutoFit/>
          </a:bodyPr>
          <a:lstStyle/>
          <a:p>
            <a:r>
              <a:rPr lang="en-US" dirty="0" smtClean="0"/>
              <a:t>Precipitation</a:t>
            </a:r>
            <a:endParaRPr lang="en-US" dirty="0"/>
          </a:p>
        </p:txBody>
      </p:sp>
      <p:sp>
        <p:nvSpPr>
          <p:cNvPr id="13" name="12 CuadroTexto"/>
          <p:cNvSpPr txBox="1"/>
          <p:nvPr/>
        </p:nvSpPr>
        <p:spPr>
          <a:xfrm>
            <a:off x="7391400" y="990600"/>
            <a:ext cx="1752600" cy="369332"/>
          </a:xfrm>
          <a:prstGeom prst="rect">
            <a:avLst/>
          </a:prstGeom>
          <a:noFill/>
        </p:spPr>
        <p:txBody>
          <a:bodyPr wrap="square" rtlCol="0">
            <a:spAutoFit/>
          </a:bodyPr>
          <a:lstStyle/>
          <a:p>
            <a:r>
              <a:rPr lang="en-US" dirty="0" smtClean="0"/>
              <a:t>Circulation</a:t>
            </a:r>
            <a:endParaRPr lang="en-US" dirty="0"/>
          </a:p>
        </p:txBody>
      </p:sp>
      <p:pic>
        <p:nvPicPr>
          <p:cNvPr id="14" name="Picture 2" descr="CIMA2"/>
          <p:cNvPicPr>
            <a:picLocks noChangeAspect="1" noChangeArrowheads="1"/>
          </p:cNvPicPr>
          <p:nvPr/>
        </p:nvPicPr>
        <p:blipFill>
          <a:blip r:embed="rId6"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42852"/>
            <a:ext cx="7772400" cy="1008063"/>
          </a:xfrm>
          <a:solidFill>
            <a:srgbClr val="00B050"/>
          </a:solidFill>
        </p:spPr>
        <p:txBody>
          <a:bodyPr>
            <a:normAutofit fontScale="90000"/>
          </a:bodyPr>
          <a:lstStyle/>
          <a:p>
            <a:r>
              <a:rPr lang="es-ES_tradnl" sz="3600" b="1" dirty="0" err="1">
                <a:solidFill>
                  <a:schemeClr val="bg1"/>
                </a:solidFill>
              </a:rPr>
              <a:t>Soil</a:t>
            </a:r>
            <a:r>
              <a:rPr lang="es-ES_tradnl" sz="3600" b="1" dirty="0">
                <a:solidFill>
                  <a:schemeClr val="bg1"/>
                </a:solidFill>
              </a:rPr>
              <a:t> </a:t>
            </a:r>
            <a:r>
              <a:rPr lang="es-ES_tradnl" sz="3600" b="1" dirty="0" err="1">
                <a:solidFill>
                  <a:schemeClr val="bg1"/>
                </a:solidFill>
              </a:rPr>
              <a:t>Moisture</a:t>
            </a:r>
            <a:r>
              <a:rPr lang="es-ES_tradnl" sz="3600" b="1" dirty="0">
                <a:solidFill>
                  <a:schemeClr val="bg1"/>
                </a:solidFill>
              </a:rPr>
              <a:t> </a:t>
            </a:r>
            <a:r>
              <a:rPr lang="es-ES_tradnl" sz="3600" b="1" dirty="0" err="1" smtClean="0">
                <a:solidFill>
                  <a:schemeClr val="bg1"/>
                </a:solidFill>
              </a:rPr>
              <a:t>Model</a:t>
            </a:r>
            <a:r>
              <a:rPr lang="es-ES_tradnl" sz="3600" b="1" dirty="0" smtClean="0">
                <a:solidFill>
                  <a:schemeClr val="bg1"/>
                </a:solidFill>
              </a:rPr>
              <a:t> </a:t>
            </a:r>
            <a:r>
              <a:rPr lang="es-ES_tradnl" sz="3600" b="1" dirty="0" err="1" smtClean="0">
                <a:solidFill>
                  <a:schemeClr val="bg1"/>
                </a:solidFill>
              </a:rPr>
              <a:t>implementation</a:t>
            </a:r>
            <a:r>
              <a:rPr lang="es-ES_tradnl" sz="3600" b="1" dirty="0" smtClean="0">
                <a:effectLst>
                  <a:outerShdw blurRad="38100" dist="38100" dir="2700000" algn="tl">
                    <a:srgbClr val="C0C0C0"/>
                  </a:outerShdw>
                </a:effectLst>
              </a:rPr>
              <a:t/>
            </a:r>
            <a:br>
              <a:rPr lang="es-ES_tradnl" sz="3600" b="1" dirty="0" smtClean="0">
                <a:effectLst>
                  <a:outerShdw blurRad="38100" dist="38100" dir="2700000" algn="tl">
                    <a:srgbClr val="C0C0C0"/>
                  </a:outerShdw>
                </a:effectLst>
              </a:rPr>
            </a:br>
            <a:r>
              <a:rPr lang="es-ES_tradnl" sz="2700" dirty="0" smtClean="0">
                <a:solidFill>
                  <a:schemeClr val="bg1"/>
                </a:solidFill>
              </a:rPr>
              <a:t>PI: M. </a:t>
            </a:r>
            <a:r>
              <a:rPr lang="es-ES_tradnl" sz="2700" dirty="0" err="1" smtClean="0">
                <a:solidFill>
                  <a:schemeClr val="bg1"/>
                </a:solidFill>
              </a:rPr>
              <a:t>Doyle</a:t>
            </a:r>
            <a:endParaRPr lang="es-ES_tradnl" sz="3600" dirty="0">
              <a:solidFill>
                <a:schemeClr val="bg1"/>
              </a:solidFill>
            </a:endParaRPr>
          </a:p>
        </p:txBody>
      </p:sp>
      <p:pic>
        <p:nvPicPr>
          <p:cNvPr id="2052" name="Picture 4"/>
          <p:cNvPicPr>
            <a:picLocks noChangeAspect="1" noChangeArrowheads="1"/>
          </p:cNvPicPr>
          <p:nvPr/>
        </p:nvPicPr>
        <p:blipFill>
          <a:blip r:embed="rId3"/>
          <a:srcRect r="12932"/>
          <a:stretch>
            <a:fillRect/>
          </a:stretch>
        </p:blipFill>
        <p:spPr bwMode="auto">
          <a:xfrm>
            <a:off x="323850" y="1125538"/>
            <a:ext cx="4070350" cy="2882900"/>
          </a:xfrm>
          <a:prstGeom prst="rect">
            <a:avLst/>
          </a:prstGeom>
          <a:noFill/>
          <a:ln w="9525">
            <a:noFill/>
            <a:miter lim="800000"/>
            <a:headEnd/>
            <a:tailEnd/>
          </a:ln>
        </p:spPr>
      </p:pic>
      <p:pic>
        <p:nvPicPr>
          <p:cNvPr id="2053" name="Picture 5"/>
          <p:cNvPicPr>
            <a:picLocks noChangeAspect="1" noChangeArrowheads="1"/>
          </p:cNvPicPr>
          <p:nvPr/>
        </p:nvPicPr>
        <p:blipFill>
          <a:blip r:embed="rId4"/>
          <a:srcRect r="12816"/>
          <a:stretch>
            <a:fillRect/>
          </a:stretch>
        </p:blipFill>
        <p:spPr bwMode="auto">
          <a:xfrm>
            <a:off x="4500563" y="1160463"/>
            <a:ext cx="4070350" cy="2879725"/>
          </a:xfrm>
          <a:prstGeom prst="rect">
            <a:avLst/>
          </a:prstGeom>
          <a:noFill/>
          <a:ln w="9525">
            <a:noFill/>
            <a:miter lim="800000"/>
            <a:headEnd/>
            <a:tailEnd/>
          </a:ln>
        </p:spPr>
      </p:pic>
      <p:pic>
        <p:nvPicPr>
          <p:cNvPr id="2054" name="Picture 6"/>
          <p:cNvPicPr>
            <a:picLocks noChangeAspect="1" noChangeArrowheads="1"/>
          </p:cNvPicPr>
          <p:nvPr/>
        </p:nvPicPr>
        <p:blipFill>
          <a:blip r:embed="rId5"/>
          <a:srcRect r="12231"/>
          <a:stretch>
            <a:fillRect/>
          </a:stretch>
        </p:blipFill>
        <p:spPr bwMode="auto">
          <a:xfrm>
            <a:off x="323850" y="3911600"/>
            <a:ext cx="4070350" cy="2879725"/>
          </a:xfrm>
          <a:prstGeom prst="rect">
            <a:avLst/>
          </a:prstGeom>
          <a:noFill/>
          <a:ln w="9525">
            <a:noFill/>
            <a:miter lim="800000"/>
            <a:headEnd/>
            <a:tailEnd/>
          </a:ln>
        </p:spPr>
      </p:pic>
      <p:sp>
        <p:nvSpPr>
          <p:cNvPr id="2055" name="Text Box 7"/>
          <p:cNvSpPr txBox="1">
            <a:spLocks noChangeArrowheads="1"/>
          </p:cNvSpPr>
          <p:nvPr/>
        </p:nvSpPr>
        <p:spPr bwMode="auto">
          <a:xfrm>
            <a:off x="4392613" y="4437063"/>
            <a:ext cx="4751387" cy="1617662"/>
          </a:xfrm>
          <a:prstGeom prst="rect">
            <a:avLst/>
          </a:prstGeom>
          <a:noFill/>
          <a:ln w="9525">
            <a:noFill/>
            <a:miter lim="800000"/>
            <a:headEnd/>
            <a:tailEnd/>
          </a:ln>
          <a:effectLst/>
        </p:spPr>
        <p:txBody>
          <a:bodyPr>
            <a:spAutoFit/>
          </a:bodyPr>
          <a:lstStyle/>
          <a:p>
            <a:pPr algn="just" defTabSz="4322763"/>
            <a:r>
              <a:rPr lang="es-ES" b="1" i="1" dirty="0"/>
              <a:t>CLASS U3M 1D</a:t>
            </a:r>
            <a:r>
              <a:rPr lang="es-ES" dirty="0"/>
              <a:t>: </a:t>
            </a:r>
            <a:r>
              <a:rPr lang="es-AR" dirty="0" err="1"/>
              <a:t>Unsaturated</a:t>
            </a:r>
            <a:r>
              <a:rPr lang="es-AR" dirty="0"/>
              <a:t> </a:t>
            </a:r>
            <a:r>
              <a:rPr lang="es-AR" dirty="0" err="1"/>
              <a:t>moisture</a:t>
            </a:r>
            <a:r>
              <a:rPr lang="es-AR" dirty="0"/>
              <a:t> </a:t>
            </a:r>
            <a:r>
              <a:rPr lang="es-AR" dirty="0" err="1"/>
              <a:t>movement</a:t>
            </a:r>
            <a:r>
              <a:rPr lang="es-AR" dirty="0"/>
              <a:t> </a:t>
            </a:r>
            <a:r>
              <a:rPr lang="es-AR" dirty="0" err="1"/>
              <a:t>model</a:t>
            </a:r>
            <a:r>
              <a:rPr lang="es-AR" dirty="0"/>
              <a:t> </a:t>
            </a:r>
            <a:r>
              <a:rPr lang="es-AR" dirty="0" err="1"/>
              <a:t>is</a:t>
            </a:r>
            <a:r>
              <a:rPr lang="es-AR" dirty="0"/>
              <a:t> </a:t>
            </a:r>
            <a:r>
              <a:rPr lang="es-AR" dirty="0" err="1"/>
              <a:t>being</a:t>
            </a:r>
            <a:r>
              <a:rPr lang="es-AR" dirty="0"/>
              <a:t> </a:t>
            </a:r>
            <a:r>
              <a:rPr lang="es-AR" dirty="0" err="1"/>
              <a:t>callibrated</a:t>
            </a:r>
            <a:r>
              <a:rPr lang="es-AR" dirty="0"/>
              <a:t> in </a:t>
            </a:r>
            <a:r>
              <a:rPr lang="es-AR" dirty="0" err="1"/>
              <a:t>collaboration</a:t>
            </a:r>
            <a:r>
              <a:rPr lang="es-AR" dirty="0"/>
              <a:t> </a:t>
            </a:r>
            <a:r>
              <a:rPr lang="es-AR" dirty="0" err="1"/>
              <a:t>with</a:t>
            </a:r>
            <a:r>
              <a:rPr lang="es-AR" dirty="0"/>
              <a:t> </a:t>
            </a:r>
            <a:r>
              <a:rPr lang="es-AR" dirty="0" err="1"/>
              <a:t>the</a:t>
            </a:r>
            <a:r>
              <a:rPr lang="es-AR" dirty="0"/>
              <a:t> </a:t>
            </a:r>
            <a:r>
              <a:rPr lang="es-AR" dirty="0" err="1"/>
              <a:t>National</a:t>
            </a:r>
            <a:r>
              <a:rPr lang="es-AR" dirty="0"/>
              <a:t> </a:t>
            </a:r>
            <a:r>
              <a:rPr lang="es-AR" dirty="0" err="1"/>
              <a:t>University</a:t>
            </a:r>
            <a:r>
              <a:rPr lang="es-AR" dirty="0"/>
              <a:t> of Entre </a:t>
            </a:r>
            <a:r>
              <a:rPr lang="es-AR" dirty="0" err="1"/>
              <a:t>Rios</a:t>
            </a:r>
            <a:endParaRPr lang="es-AR" dirty="0"/>
          </a:p>
          <a:p>
            <a:pPr algn="just" defTabSz="4322763"/>
            <a:endParaRPr lang="es-AR" sz="1000" dirty="0"/>
          </a:p>
          <a:p>
            <a:pPr defTabSz="4322763"/>
            <a:r>
              <a:rPr lang="es-AR" b="1" i="1" dirty="0"/>
              <a:t>Test </a:t>
            </a:r>
            <a:r>
              <a:rPr lang="es-AR" b="1" i="1" dirty="0" err="1"/>
              <a:t>Site</a:t>
            </a:r>
            <a:r>
              <a:rPr lang="es-AR" dirty="0"/>
              <a:t>: Diamante – Entre </a:t>
            </a:r>
            <a:r>
              <a:rPr lang="es-AR" dirty="0" err="1"/>
              <a:t>Rios</a:t>
            </a:r>
            <a:r>
              <a:rPr lang="es-AR" dirty="0"/>
              <a:t> </a:t>
            </a:r>
            <a:r>
              <a:rPr lang="es-AR" dirty="0" err="1"/>
              <a:t>Province</a:t>
            </a:r>
            <a:endParaRPr lang="es-ES" dirty="0"/>
          </a:p>
        </p:txBody>
      </p:sp>
      <p:sp>
        <p:nvSpPr>
          <p:cNvPr id="2056" name="Text Box 8"/>
          <p:cNvSpPr txBox="1">
            <a:spLocks noChangeArrowheads="1"/>
          </p:cNvSpPr>
          <p:nvPr/>
        </p:nvSpPr>
        <p:spPr bwMode="auto">
          <a:xfrm>
            <a:off x="639763" y="1241425"/>
            <a:ext cx="1844675" cy="274638"/>
          </a:xfrm>
          <a:prstGeom prst="rect">
            <a:avLst/>
          </a:prstGeom>
          <a:noFill/>
          <a:ln w="9525">
            <a:noFill/>
            <a:miter lim="800000"/>
            <a:headEnd/>
            <a:tailEnd/>
          </a:ln>
          <a:effectLst/>
        </p:spPr>
        <p:txBody>
          <a:bodyPr>
            <a:spAutoFit/>
          </a:bodyPr>
          <a:lstStyle/>
          <a:p>
            <a:pPr>
              <a:spcBef>
                <a:spcPct val="50000"/>
              </a:spcBef>
            </a:pPr>
            <a:r>
              <a:rPr lang="es-ES_tradnl" sz="1200" b="1" i="1">
                <a:effectLst>
                  <a:outerShdw blurRad="38100" dist="38100" dir="2700000" algn="tl">
                    <a:srgbClr val="C0C0C0"/>
                  </a:outerShdw>
                </a:effectLst>
              </a:rPr>
              <a:t>Near Surface  (7 cm)</a:t>
            </a:r>
          </a:p>
        </p:txBody>
      </p:sp>
      <p:sp>
        <p:nvSpPr>
          <p:cNvPr id="2057" name="Text Box 9"/>
          <p:cNvSpPr txBox="1">
            <a:spLocks noChangeArrowheads="1"/>
          </p:cNvSpPr>
          <p:nvPr/>
        </p:nvSpPr>
        <p:spPr bwMode="auto">
          <a:xfrm>
            <a:off x="5076825" y="1268413"/>
            <a:ext cx="1943100" cy="274637"/>
          </a:xfrm>
          <a:prstGeom prst="rect">
            <a:avLst/>
          </a:prstGeom>
          <a:noFill/>
          <a:ln w="9525">
            <a:noFill/>
            <a:miter lim="800000"/>
            <a:headEnd/>
            <a:tailEnd/>
          </a:ln>
          <a:effectLst/>
        </p:spPr>
        <p:txBody>
          <a:bodyPr>
            <a:spAutoFit/>
          </a:bodyPr>
          <a:lstStyle/>
          <a:p>
            <a:pPr>
              <a:spcBef>
                <a:spcPct val="50000"/>
              </a:spcBef>
            </a:pPr>
            <a:r>
              <a:rPr lang="es-ES_tradnl" sz="1200" b="1" i="1">
                <a:effectLst>
                  <a:outerShdw blurRad="38100" dist="38100" dir="2700000" algn="tl">
                    <a:srgbClr val="C0C0C0"/>
                  </a:outerShdw>
                </a:effectLst>
              </a:rPr>
              <a:t>Middle Layer (20 cm)</a:t>
            </a:r>
          </a:p>
        </p:txBody>
      </p:sp>
      <p:sp>
        <p:nvSpPr>
          <p:cNvPr id="2058" name="Text Box 10"/>
          <p:cNvSpPr txBox="1">
            <a:spLocks noChangeArrowheads="1"/>
          </p:cNvSpPr>
          <p:nvPr/>
        </p:nvSpPr>
        <p:spPr bwMode="auto">
          <a:xfrm>
            <a:off x="684213" y="4076700"/>
            <a:ext cx="1727200" cy="274638"/>
          </a:xfrm>
          <a:prstGeom prst="rect">
            <a:avLst/>
          </a:prstGeom>
          <a:noFill/>
          <a:ln w="9525">
            <a:noFill/>
            <a:miter lim="800000"/>
            <a:headEnd/>
            <a:tailEnd/>
          </a:ln>
          <a:effectLst/>
        </p:spPr>
        <p:txBody>
          <a:bodyPr>
            <a:spAutoFit/>
          </a:bodyPr>
          <a:lstStyle/>
          <a:p>
            <a:pPr>
              <a:spcBef>
                <a:spcPct val="50000"/>
              </a:spcBef>
            </a:pPr>
            <a:r>
              <a:rPr lang="es-ES_tradnl" sz="1200" b="1" i="1">
                <a:effectLst>
                  <a:outerShdw blurRad="38100" dist="38100" dir="2700000" algn="tl">
                    <a:srgbClr val="C0C0C0"/>
                  </a:outerShdw>
                </a:effectLst>
              </a:rPr>
              <a:t>Lower Level (60 cm)</a:t>
            </a:r>
          </a:p>
        </p:txBody>
      </p:sp>
      <p:sp>
        <p:nvSpPr>
          <p:cNvPr id="2059" name="Text Box 11"/>
          <p:cNvSpPr txBox="1">
            <a:spLocks noChangeArrowheads="1"/>
          </p:cNvSpPr>
          <p:nvPr/>
        </p:nvSpPr>
        <p:spPr bwMode="auto">
          <a:xfrm>
            <a:off x="4572000" y="3933825"/>
            <a:ext cx="3095625" cy="274638"/>
          </a:xfrm>
          <a:prstGeom prst="rect">
            <a:avLst/>
          </a:prstGeom>
          <a:noFill/>
          <a:ln w="9525">
            <a:noFill/>
            <a:miter lim="800000"/>
            <a:headEnd/>
            <a:tailEnd/>
          </a:ln>
          <a:effectLst/>
        </p:spPr>
        <p:txBody>
          <a:bodyPr>
            <a:spAutoFit/>
          </a:bodyPr>
          <a:lstStyle/>
          <a:p>
            <a:pPr>
              <a:spcBef>
                <a:spcPct val="50000"/>
              </a:spcBef>
            </a:pPr>
            <a:r>
              <a:rPr lang="es-ES_tradnl" sz="1200" b="1" i="1">
                <a:effectLst>
                  <a:outerShdw blurRad="38100" dist="38100" dir="2700000" algn="tl">
                    <a:srgbClr val="C0C0C0"/>
                  </a:outerShdw>
                </a:effectLst>
              </a:rPr>
              <a:t>SImulated 		Obs </a:t>
            </a:r>
          </a:p>
        </p:txBody>
      </p:sp>
      <p:sp>
        <p:nvSpPr>
          <p:cNvPr id="2060" name="Line 12"/>
          <p:cNvSpPr>
            <a:spLocks noChangeShapeType="1"/>
          </p:cNvSpPr>
          <p:nvPr/>
        </p:nvSpPr>
        <p:spPr bwMode="auto">
          <a:xfrm>
            <a:off x="5507038" y="4078288"/>
            <a:ext cx="431800" cy="0"/>
          </a:xfrm>
          <a:prstGeom prst="line">
            <a:avLst/>
          </a:prstGeom>
          <a:noFill/>
          <a:ln w="22225">
            <a:solidFill>
              <a:srgbClr val="FFFF00"/>
            </a:solidFill>
            <a:round/>
            <a:headEnd/>
            <a:tailEnd/>
          </a:ln>
          <a:effectLst/>
        </p:spPr>
        <p:txBody>
          <a:bodyPr/>
          <a:lstStyle/>
          <a:p>
            <a:endParaRPr lang="en-US"/>
          </a:p>
        </p:txBody>
      </p:sp>
      <p:sp>
        <p:nvSpPr>
          <p:cNvPr id="2061" name="Line 13"/>
          <p:cNvSpPr>
            <a:spLocks noChangeShapeType="1"/>
          </p:cNvSpPr>
          <p:nvPr/>
        </p:nvSpPr>
        <p:spPr bwMode="auto">
          <a:xfrm>
            <a:off x="6948488" y="4078288"/>
            <a:ext cx="431800" cy="0"/>
          </a:xfrm>
          <a:prstGeom prst="line">
            <a:avLst/>
          </a:prstGeom>
          <a:noFill/>
          <a:ln w="22225">
            <a:solidFill>
              <a:srgbClr val="FF0000"/>
            </a:solidFill>
            <a:round/>
            <a:headEnd/>
            <a:tailEnd/>
          </a:ln>
          <a:effectLst/>
        </p:spPr>
        <p:txBody>
          <a:bodyPr/>
          <a:lstStyle/>
          <a:p>
            <a:endParaRPr lang="en-US"/>
          </a:p>
        </p:txBody>
      </p:sp>
      <p:pic>
        <p:nvPicPr>
          <p:cNvPr id="13" name="Picture 2" descr="CIMA2"/>
          <p:cNvPicPr>
            <a:picLocks noChangeAspect="1" noChangeArrowheads="1"/>
          </p:cNvPicPr>
          <p:nvPr/>
        </p:nvPicPr>
        <p:blipFill>
          <a:blip r:embed="rId6" cstate="print"/>
          <a:srcRect/>
          <a:stretch>
            <a:fillRect/>
          </a:stretch>
        </p:blipFill>
        <p:spPr bwMode="auto">
          <a:xfrm>
            <a:off x="7959472" y="5929330"/>
            <a:ext cx="1184528" cy="92867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a:stretch>
            <a:fillRect/>
          </a:stretch>
        </p:blipFill>
        <p:spPr bwMode="auto">
          <a:xfrm>
            <a:off x="2063758" y="1214422"/>
            <a:ext cx="3722688" cy="5400675"/>
          </a:xfrm>
          <a:prstGeom prst="rect">
            <a:avLst/>
          </a:prstGeom>
          <a:noFill/>
          <a:ln w="9525">
            <a:noFill/>
            <a:miter lim="800000"/>
            <a:headEnd/>
            <a:tailEnd/>
          </a:ln>
          <a:effectLst/>
        </p:spPr>
      </p:pic>
      <p:sp>
        <p:nvSpPr>
          <p:cNvPr id="7173" name="Text Box 5"/>
          <p:cNvSpPr txBox="1">
            <a:spLocks noChangeArrowheads="1"/>
          </p:cNvSpPr>
          <p:nvPr/>
        </p:nvSpPr>
        <p:spPr bwMode="auto">
          <a:xfrm>
            <a:off x="285720" y="1142984"/>
            <a:ext cx="8358246"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rgbClr val="0070C0"/>
                </a:solidFill>
              </a:rPr>
              <a:t>Research Staff: M. </a:t>
            </a:r>
            <a:r>
              <a:rPr lang="en-US" sz="2000" b="1" dirty="0" err="1" smtClean="0">
                <a:solidFill>
                  <a:srgbClr val="0070C0"/>
                </a:solidFill>
              </a:rPr>
              <a:t>Nuñez</a:t>
            </a:r>
            <a:r>
              <a:rPr lang="en-US" sz="2000" b="1" dirty="0" smtClean="0">
                <a:solidFill>
                  <a:srgbClr val="0070C0"/>
                </a:solidFill>
              </a:rPr>
              <a:t>, A. Rolla</a:t>
            </a:r>
            <a:endParaRPr lang="en-US" sz="2000" b="1" dirty="0">
              <a:solidFill>
                <a:srgbClr val="0070C0"/>
              </a:solidFill>
            </a:endParaRPr>
          </a:p>
        </p:txBody>
      </p:sp>
      <p:sp>
        <p:nvSpPr>
          <p:cNvPr id="4" name="Text Box 5"/>
          <p:cNvSpPr txBox="1">
            <a:spLocks noChangeArrowheads="1"/>
          </p:cNvSpPr>
          <p:nvPr/>
        </p:nvSpPr>
        <p:spPr bwMode="auto">
          <a:xfrm>
            <a:off x="214282" y="0"/>
            <a:ext cx="8501122" cy="1077218"/>
          </a:xfrm>
          <a:prstGeom prst="rect">
            <a:avLst/>
          </a:prstGeom>
          <a:solidFill>
            <a:srgbClr val="00B050"/>
          </a:solidFill>
          <a:ln w="9525">
            <a:noFill/>
            <a:miter lim="800000"/>
            <a:headEnd/>
            <a:tailEnd/>
          </a:ln>
          <a:effectLst/>
        </p:spPr>
        <p:txBody>
          <a:bodyPr wrap="square">
            <a:spAutoFit/>
          </a:bodyPr>
          <a:lstStyle/>
          <a:p>
            <a:pPr algn="ctr">
              <a:spcBef>
                <a:spcPct val="50000"/>
              </a:spcBef>
            </a:pPr>
            <a:r>
              <a:rPr lang="en-US" sz="3200" b="1" dirty="0" smtClean="0">
                <a:solidFill>
                  <a:schemeClr val="bg1"/>
                </a:solidFill>
              </a:rPr>
              <a:t>Simulations with NOAH </a:t>
            </a:r>
            <a:r>
              <a:rPr lang="en-US" sz="3200" b="1" dirty="0">
                <a:solidFill>
                  <a:schemeClr val="bg1"/>
                </a:solidFill>
              </a:rPr>
              <a:t>soil model </a:t>
            </a:r>
            <a:r>
              <a:rPr lang="en-US" sz="3200" b="1" dirty="0" smtClean="0">
                <a:solidFill>
                  <a:schemeClr val="bg1"/>
                </a:solidFill>
              </a:rPr>
              <a:t> </a:t>
            </a:r>
            <a:r>
              <a:rPr lang="en-US" sz="3200" b="1" dirty="0">
                <a:solidFill>
                  <a:schemeClr val="bg1"/>
                </a:solidFill>
              </a:rPr>
              <a:t>for La Plata </a:t>
            </a:r>
            <a:r>
              <a:rPr lang="en-US" sz="3200" b="1" dirty="0" smtClean="0">
                <a:solidFill>
                  <a:schemeClr val="bg1"/>
                </a:solidFill>
              </a:rPr>
              <a:t>Basin</a:t>
            </a:r>
            <a:endParaRPr lang="en-US" sz="2000" b="1" dirty="0">
              <a:solidFill>
                <a:schemeClr val="bg1"/>
              </a:solidFill>
            </a:endParaRPr>
          </a:p>
        </p:txBody>
      </p:sp>
      <p:pic>
        <p:nvPicPr>
          <p:cNvPr id="5" name="Picture 2" descr="CIMA2"/>
          <p:cNvPicPr>
            <a:picLocks noChangeAspect="1" noChangeArrowheads="1"/>
          </p:cNvPicPr>
          <p:nvPr/>
        </p:nvPicPr>
        <p:blipFill>
          <a:blip r:embed="rId3"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57158" y="1071546"/>
            <a:ext cx="8501090"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357158" y="71414"/>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Marcador de contenido"/>
          <p:cNvSpPr>
            <a:spLocks noGrp="1"/>
          </p:cNvSpPr>
          <p:nvPr>
            <p:ph idx="1"/>
          </p:nvPr>
        </p:nvSpPr>
        <p:spPr>
          <a:xfrm>
            <a:off x="642910" y="2714620"/>
            <a:ext cx="7829576" cy="4572032"/>
          </a:xfrm>
        </p:spPr>
        <p:txBody>
          <a:bodyPr rtlCol="0">
            <a:noAutofit/>
          </a:bodyPr>
          <a:lstStyle/>
          <a:p>
            <a:pPr fontAlgn="auto">
              <a:spcAft>
                <a:spcPts val="0"/>
              </a:spcAft>
              <a:buSzPct val="125000"/>
              <a:buFont typeface="Arial" pitchFamily="34" charset="0"/>
              <a:buChar char="•"/>
              <a:defRPr/>
            </a:pPr>
            <a:r>
              <a:rPr lang="en-US" sz="2000" b="1" dirty="0" smtClean="0"/>
              <a:t>To determine the errors of GCMs in simulating the hydrologic cycle and moisture transport and convergence fields in South America</a:t>
            </a:r>
          </a:p>
          <a:p>
            <a:pPr fontAlgn="auto">
              <a:spcAft>
                <a:spcPts val="0"/>
              </a:spcAft>
              <a:buSzPct val="125000"/>
              <a:buFont typeface="Arial" pitchFamily="34" charset="0"/>
              <a:buChar char="•"/>
              <a:defRPr/>
            </a:pPr>
            <a:r>
              <a:rPr lang="en-US" sz="2000" b="1" dirty="0" smtClean="0">
                <a:solidFill>
                  <a:schemeClr val="accent6">
                    <a:lumMod val="75000"/>
                  </a:schemeClr>
                </a:solidFill>
              </a:rPr>
              <a:t>To evaluate if GCMs represent or not heavy rainfall events</a:t>
            </a:r>
          </a:p>
          <a:p>
            <a:pPr fontAlgn="auto">
              <a:spcAft>
                <a:spcPts val="0"/>
              </a:spcAft>
              <a:buSzPct val="125000"/>
              <a:buFont typeface="Arial" pitchFamily="34" charset="0"/>
              <a:buChar char="•"/>
              <a:defRPr/>
            </a:pPr>
            <a:r>
              <a:rPr lang="en-US" sz="2000" b="1" dirty="0" smtClean="0"/>
              <a:t>To determine how GCMs represent the kinetic energy of disturbances in the atmosphere over middle and subtropical latitudes in South America</a:t>
            </a:r>
          </a:p>
          <a:p>
            <a:pPr fontAlgn="auto">
              <a:spcAft>
                <a:spcPts val="0"/>
              </a:spcAft>
              <a:buSzPct val="125000"/>
              <a:buFont typeface="Arial" pitchFamily="34" charset="0"/>
              <a:buChar char="•"/>
              <a:defRPr/>
            </a:pPr>
            <a:r>
              <a:rPr lang="es-AR" sz="2000" b="1" dirty="0" err="1" smtClean="0">
                <a:solidFill>
                  <a:schemeClr val="accent6">
                    <a:lumMod val="75000"/>
                  </a:schemeClr>
                </a:solidFill>
              </a:rPr>
              <a:t>According</a:t>
            </a:r>
            <a:r>
              <a:rPr lang="es-AR" sz="2000" b="1" dirty="0" smtClean="0">
                <a:solidFill>
                  <a:schemeClr val="accent6">
                    <a:lumMod val="75000"/>
                  </a:schemeClr>
                </a:solidFill>
              </a:rPr>
              <a:t> </a:t>
            </a:r>
            <a:r>
              <a:rPr lang="es-AR" sz="2000" b="1" dirty="0" err="1" smtClean="0">
                <a:solidFill>
                  <a:schemeClr val="accent6">
                    <a:lumMod val="75000"/>
                  </a:schemeClr>
                </a:solidFill>
              </a:rPr>
              <a:t>to</a:t>
            </a:r>
            <a:r>
              <a:rPr lang="es-AR" sz="2000" b="1" dirty="0" smtClean="0">
                <a:solidFill>
                  <a:schemeClr val="accent6">
                    <a:lumMod val="75000"/>
                  </a:schemeClr>
                </a:solidFill>
              </a:rPr>
              <a:t> </a:t>
            </a:r>
            <a:r>
              <a:rPr lang="es-AR" sz="2000" b="1" dirty="0" err="1" smtClean="0">
                <a:solidFill>
                  <a:schemeClr val="accent6">
                    <a:lumMod val="75000"/>
                  </a:schemeClr>
                </a:solidFill>
              </a:rPr>
              <a:t>previous</a:t>
            </a:r>
            <a:r>
              <a:rPr lang="es-AR" sz="2000" b="1" dirty="0" smtClean="0">
                <a:solidFill>
                  <a:schemeClr val="accent6">
                    <a:lumMod val="75000"/>
                  </a:schemeClr>
                </a:solidFill>
              </a:rPr>
              <a:t> </a:t>
            </a:r>
            <a:r>
              <a:rPr lang="es-AR" sz="2000" b="1" dirty="0" err="1" smtClean="0">
                <a:solidFill>
                  <a:schemeClr val="accent6">
                    <a:lumMod val="75000"/>
                  </a:schemeClr>
                </a:solidFill>
              </a:rPr>
              <a:t>results</a:t>
            </a:r>
            <a:r>
              <a:rPr lang="es-AR" sz="2000" b="1" dirty="0" smtClean="0">
                <a:solidFill>
                  <a:schemeClr val="accent6">
                    <a:lumMod val="75000"/>
                  </a:schemeClr>
                </a:solidFill>
              </a:rPr>
              <a:t>, </a:t>
            </a:r>
            <a:r>
              <a:rPr lang="es-AR" sz="2000" b="1" dirty="0" err="1" smtClean="0">
                <a:solidFill>
                  <a:schemeClr val="accent6">
                    <a:lumMod val="75000"/>
                  </a:schemeClr>
                </a:solidFill>
              </a:rPr>
              <a:t>to</a:t>
            </a:r>
            <a:r>
              <a:rPr lang="es-AR" sz="2000" b="1" dirty="0" smtClean="0">
                <a:solidFill>
                  <a:schemeClr val="accent6">
                    <a:lumMod val="75000"/>
                  </a:schemeClr>
                </a:solidFill>
              </a:rPr>
              <a:t> </a:t>
            </a:r>
            <a:r>
              <a:rPr lang="es-AR" sz="2000" b="1" dirty="0" err="1" smtClean="0">
                <a:solidFill>
                  <a:schemeClr val="accent6">
                    <a:lumMod val="75000"/>
                  </a:schemeClr>
                </a:solidFill>
              </a:rPr>
              <a:t>infer</a:t>
            </a:r>
            <a:r>
              <a:rPr lang="es-AR" sz="2000" b="1" dirty="0" smtClean="0">
                <a:solidFill>
                  <a:schemeClr val="accent6">
                    <a:lumMod val="75000"/>
                  </a:schemeClr>
                </a:solidFill>
              </a:rPr>
              <a:t> </a:t>
            </a:r>
            <a:r>
              <a:rPr lang="es-AR" sz="2000" b="1" dirty="0" err="1" smtClean="0">
                <a:solidFill>
                  <a:schemeClr val="accent6">
                    <a:lumMod val="75000"/>
                  </a:schemeClr>
                </a:solidFill>
              </a:rPr>
              <a:t>what</a:t>
            </a:r>
            <a:r>
              <a:rPr lang="es-AR" sz="2000" b="1" dirty="0" smtClean="0">
                <a:solidFill>
                  <a:schemeClr val="accent6">
                    <a:lumMod val="75000"/>
                  </a:schemeClr>
                </a:solidFill>
              </a:rPr>
              <a:t> </a:t>
            </a:r>
            <a:r>
              <a:rPr lang="es-AR" sz="2000" b="1" dirty="0" err="1" smtClean="0">
                <a:solidFill>
                  <a:schemeClr val="accent6">
                    <a:lumMod val="75000"/>
                  </a:schemeClr>
                </a:solidFill>
              </a:rPr>
              <a:t>processes</a:t>
            </a:r>
            <a:r>
              <a:rPr lang="es-AR" sz="2000" b="1" dirty="0" smtClean="0">
                <a:solidFill>
                  <a:schemeClr val="accent6">
                    <a:lumMod val="75000"/>
                  </a:schemeClr>
                </a:solidFill>
              </a:rPr>
              <a:t> are </a:t>
            </a:r>
            <a:r>
              <a:rPr lang="es-AR" sz="2000" b="1" dirty="0" err="1" smtClean="0">
                <a:solidFill>
                  <a:schemeClr val="accent6">
                    <a:lumMod val="75000"/>
                  </a:schemeClr>
                </a:solidFill>
              </a:rPr>
              <a:t>being</a:t>
            </a:r>
            <a:r>
              <a:rPr lang="es-AR" sz="2000" b="1" dirty="0" smtClean="0">
                <a:solidFill>
                  <a:schemeClr val="accent6">
                    <a:lumMod val="75000"/>
                  </a:schemeClr>
                </a:solidFill>
              </a:rPr>
              <a:t> </a:t>
            </a:r>
            <a:r>
              <a:rPr lang="es-AR" sz="2000" b="1" dirty="0" err="1" smtClean="0">
                <a:solidFill>
                  <a:schemeClr val="accent6">
                    <a:lumMod val="75000"/>
                  </a:schemeClr>
                </a:solidFill>
              </a:rPr>
              <a:t>misrepresented</a:t>
            </a:r>
            <a:r>
              <a:rPr lang="es-AR" sz="2000" b="1" dirty="0" smtClean="0">
                <a:solidFill>
                  <a:schemeClr val="accent6">
                    <a:lumMod val="75000"/>
                  </a:schemeClr>
                </a:solidFill>
              </a:rPr>
              <a:t> </a:t>
            </a:r>
            <a:r>
              <a:rPr lang="es-AR" sz="2000" b="1" dirty="0" err="1" smtClean="0">
                <a:solidFill>
                  <a:schemeClr val="accent6">
                    <a:lumMod val="75000"/>
                  </a:schemeClr>
                </a:solidFill>
              </a:rPr>
              <a:t>by</a:t>
            </a:r>
            <a:r>
              <a:rPr lang="es-AR" sz="2000" b="1" dirty="0" smtClean="0">
                <a:solidFill>
                  <a:schemeClr val="accent6">
                    <a:lumMod val="75000"/>
                  </a:schemeClr>
                </a:solidFill>
              </a:rPr>
              <a:t> </a:t>
            </a:r>
            <a:r>
              <a:rPr lang="es-AR" sz="2000" b="1" dirty="0" err="1" smtClean="0">
                <a:solidFill>
                  <a:schemeClr val="accent6">
                    <a:lumMod val="75000"/>
                  </a:schemeClr>
                </a:solidFill>
              </a:rPr>
              <a:t>GCMs</a:t>
            </a:r>
            <a:endParaRPr lang="es-AR" sz="2000" b="1" dirty="0" smtClean="0">
              <a:solidFill>
                <a:schemeClr val="accent6">
                  <a:lumMod val="75000"/>
                </a:schemeClr>
              </a:solidFill>
            </a:endParaRPr>
          </a:p>
          <a:p>
            <a:pPr fontAlgn="auto">
              <a:spcAft>
                <a:spcPts val="0"/>
              </a:spcAft>
              <a:buSzPct val="125000"/>
              <a:buFont typeface="Arial" pitchFamily="34" charset="0"/>
              <a:buChar char="•"/>
              <a:defRPr/>
            </a:pPr>
            <a:r>
              <a:rPr lang="es-AR" sz="2000" b="1" dirty="0" err="1" smtClean="0"/>
              <a:t>To</a:t>
            </a:r>
            <a:r>
              <a:rPr lang="es-AR" sz="2000" b="1" dirty="0" smtClean="0"/>
              <a:t> </a:t>
            </a:r>
            <a:r>
              <a:rPr lang="es-AR" sz="2000" b="1" dirty="0" err="1" smtClean="0"/>
              <a:t>design</a:t>
            </a:r>
            <a:r>
              <a:rPr lang="es-AR" sz="2000" b="1" dirty="0" smtClean="0"/>
              <a:t> </a:t>
            </a:r>
            <a:r>
              <a:rPr lang="es-AR" sz="2000" b="1" dirty="0" err="1" smtClean="0"/>
              <a:t>corrective</a:t>
            </a:r>
            <a:r>
              <a:rPr lang="es-AR" sz="2000" b="1" dirty="0" smtClean="0"/>
              <a:t> </a:t>
            </a:r>
            <a:r>
              <a:rPr lang="es-AR" sz="2000" b="1" dirty="0" err="1" smtClean="0"/>
              <a:t>strategies</a:t>
            </a:r>
            <a:r>
              <a:rPr lang="es-AR" sz="2000" b="1" dirty="0" smtClean="0"/>
              <a:t> of </a:t>
            </a:r>
            <a:r>
              <a:rPr lang="es-AR" sz="2000" b="1" dirty="0" err="1" smtClean="0"/>
              <a:t>climate</a:t>
            </a:r>
            <a:r>
              <a:rPr lang="es-AR" sz="2000" b="1" dirty="0" smtClean="0"/>
              <a:t> </a:t>
            </a:r>
            <a:r>
              <a:rPr lang="es-AR" sz="2000" b="1" dirty="0" err="1" smtClean="0"/>
              <a:t>projections</a:t>
            </a:r>
            <a:r>
              <a:rPr lang="es-AR" sz="2000" b="1" dirty="0" smtClean="0"/>
              <a:t> in </a:t>
            </a:r>
            <a:r>
              <a:rPr lang="es-AR" sz="2000" b="1" dirty="0" err="1" smtClean="0"/>
              <a:t>the</a:t>
            </a:r>
            <a:r>
              <a:rPr lang="es-AR" sz="2000" b="1" dirty="0" smtClean="0"/>
              <a:t> </a:t>
            </a:r>
            <a:r>
              <a:rPr lang="es-AR" sz="2000" b="1" dirty="0" err="1" smtClean="0"/>
              <a:t>regions</a:t>
            </a:r>
            <a:r>
              <a:rPr lang="es-AR" sz="2000" b="1" dirty="0" smtClean="0"/>
              <a:t> </a:t>
            </a:r>
            <a:r>
              <a:rPr lang="es-AR" sz="2000" b="1" dirty="0" err="1" smtClean="0"/>
              <a:t>where</a:t>
            </a:r>
            <a:r>
              <a:rPr lang="es-AR" sz="2000" b="1" dirty="0" smtClean="0"/>
              <a:t> </a:t>
            </a:r>
            <a:r>
              <a:rPr lang="es-AR" sz="2000" b="1" dirty="0" err="1" smtClean="0"/>
              <a:t>possible</a:t>
            </a:r>
            <a:endParaRPr lang="en-US" sz="2000" b="1" dirty="0"/>
          </a:p>
        </p:txBody>
      </p:sp>
      <p:sp>
        <p:nvSpPr>
          <p:cNvPr id="6" name="2 Subtítulo"/>
          <p:cNvSpPr txBox="1">
            <a:spLocks/>
          </p:cNvSpPr>
          <p:nvPr/>
        </p:nvSpPr>
        <p:spPr>
          <a:xfrm>
            <a:off x="285720" y="1785926"/>
            <a:ext cx="8215370" cy="92869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Research Staff:</a:t>
            </a:r>
            <a:r>
              <a:rPr kumimoji="0" lang="en-US" sz="2000" b="1" i="0" u="none" strike="noStrike" kern="1200" cap="none" spc="0" normalizeH="0" noProof="0" dirty="0" smtClean="0">
                <a:ln>
                  <a:noFill/>
                </a:ln>
                <a:solidFill>
                  <a:srgbClr val="0070C0"/>
                </a:solidFill>
                <a:effectLst/>
                <a:uLnTx/>
                <a:uFillTx/>
                <a:latin typeface="+mn-lt"/>
                <a:ea typeface="+mn-ea"/>
                <a:cs typeface="+mn-cs"/>
              </a:rPr>
              <a:t> </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I. </a:t>
            </a:r>
            <a:r>
              <a:rPr kumimoji="0" lang="en-US" sz="2000" b="1" i="0" u="none" strike="noStrike" kern="1200" cap="none" spc="0" normalizeH="0" baseline="0" noProof="0" dirty="0" err="1" smtClean="0">
                <a:ln>
                  <a:noFill/>
                </a:ln>
                <a:solidFill>
                  <a:srgbClr val="0070C0"/>
                </a:solidFill>
                <a:effectLst/>
                <a:uLnTx/>
                <a:uFillTx/>
                <a:latin typeface="+mn-lt"/>
                <a:ea typeface="+mn-ea"/>
                <a:cs typeface="+mn-cs"/>
              </a:rPr>
              <a:t>Camilloni</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V. Barros, M. Doyle,</a:t>
            </a:r>
            <a:r>
              <a:rPr kumimoji="0" lang="en-US" sz="2000" b="1" i="0" u="none" strike="noStrike" kern="1200" cap="none" spc="0" normalizeH="0" noProof="0" dirty="0" smtClean="0">
                <a:ln>
                  <a:noFill/>
                </a:ln>
                <a:solidFill>
                  <a:srgbClr val="0070C0"/>
                </a:solidFill>
                <a:effectLst/>
                <a:uLnTx/>
                <a:uFillTx/>
                <a:latin typeface="+mn-lt"/>
                <a:ea typeface="+mn-ea"/>
                <a:cs typeface="+mn-cs"/>
              </a:rPr>
              <a:t> G. </a:t>
            </a:r>
            <a:r>
              <a:rPr kumimoji="0" lang="en-US" sz="2000" b="1" i="0" u="none" strike="noStrike" kern="1200" cap="none" spc="0" normalizeH="0" noProof="0" dirty="0" err="1" smtClean="0">
                <a:ln>
                  <a:noFill/>
                </a:ln>
                <a:solidFill>
                  <a:srgbClr val="0070C0"/>
                </a:solidFill>
                <a:effectLst/>
                <a:uLnTx/>
                <a:uFillTx/>
                <a:latin typeface="+mn-lt"/>
                <a:ea typeface="+mn-ea"/>
                <a:cs typeface="+mn-cs"/>
              </a:rPr>
              <a:t>Silvestri</a:t>
            </a:r>
            <a:r>
              <a:rPr kumimoji="0" lang="en-US" sz="2000" b="1" i="0" u="none" strike="noStrike" kern="1200" cap="none" spc="0" normalizeH="0" noProof="0" dirty="0" smtClean="0">
                <a:ln>
                  <a:noFill/>
                </a:ln>
                <a:solidFill>
                  <a:srgbClr val="0070C0"/>
                </a:solidFill>
                <a:effectLst/>
                <a:uLnTx/>
                <a:uFillTx/>
                <a:latin typeface="+mn-lt"/>
                <a:ea typeface="+mn-ea"/>
                <a:cs typeface="+mn-cs"/>
              </a:rPr>
              <a:t>, P. </a:t>
            </a:r>
            <a:r>
              <a:rPr kumimoji="0" lang="en-US" sz="2000" b="1" i="0" u="none" strike="noStrike" kern="1200" cap="none" spc="0" normalizeH="0" noProof="0" dirty="0" err="1" smtClean="0">
                <a:ln>
                  <a:noFill/>
                </a:ln>
                <a:solidFill>
                  <a:srgbClr val="0070C0"/>
                </a:solidFill>
                <a:effectLst/>
                <a:uLnTx/>
                <a:uFillTx/>
                <a:latin typeface="+mn-lt"/>
                <a:ea typeface="+mn-ea"/>
                <a:cs typeface="+mn-cs"/>
              </a:rPr>
              <a:t>Antico</a:t>
            </a:r>
            <a:r>
              <a:rPr kumimoji="0" lang="en-US" sz="2000" b="1" i="0" u="none" strike="noStrike" kern="1200" cap="none" spc="0" normalizeH="0" noProof="0" dirty="0" smtClean="0">
                <a:ln>
                  <a:noFill/>
                </a:ln>
                <a:solidFill>
                  <a:srgbClr val="0070C0"/>
                </a:solidFill>
                <a:effectLst/>
                <a:uLnTx/>
                <a:uFillTx/>
                <a:latin typeface="+mn-lt"/>
                <a:ea typeface="+mn-ea"/>
                <a:cs typeface="+mn-cs"/>
              </a:rPr>
              <a:t>, R. </a:t>
            </a:r>
            <a:r>
              <a:rPr kumimoji="0" lang="en-US" sz="2000" b="1" i="0" u="none" strike="noStrike" kern="1200" cap="none" spc="0" normalizeH="0" noProof="0" dirty="0" err="1" smtClean="0">
                <a:ln>
                  <a:noFill/>
                </a:ln>
                <a:solidFill>
                  <a:srgbClr val="0070C0"/>
                </a:solidFill>
                <a:effectLst/>
                <a:uLnTx/>
                <a:uFillTx/>
                <a:latin typeface="+mn-lt"/>
                <a:ea typeface="+mn-ea"/>
                <a:cs typeface="+mn-cs"/>
              </a:rPr>
              <a:t>Saurral</a:t>
            </a:r>
            <a:r>
              <a:rPr kumimoji="0" lang="en-US" sz="2000" b="1" i="0" u="none" strike="noStrike" kern="1200" cap="none" spc="0" normalizeH="0" noProof="0" dirty="0" smtClean="0">
                <a:ln>
                  <a:noFill/>
                </a:ln>
                <a:solidFill>
                  <a:srgbClr val="0070C0"/>
                </a:solidFill>
                <a:effectLst/>
                <a:uLnTx/>
                <a:uFillTx/>
                <a:latin typeface="+mn-lt"/>
                <a:ea typeface="+mn-ea"/>
                <a:cs typeface="+mn-cs"/>
              </a:rPr>
              <a:t>, C. </a:t>
            </a:r>
            <a:r>
              <a:rPr kumimoji="0" lang="en-US" sz="2000" b="1" i="0" u="none" strike="noStrike" kern="1200" cap="none" spc="0" normalizeH="0" noProof="0" dirty="0" err="1" smtClean="0">
                <a:ln>
                  <a:noFill/>
                </a:ln>
                <a:solidFill>
                  <a:srgbClr val="0070C0"/>
                </a:solidFill>
                <a:effectLst/>
                <a:uLnTx/>
                <a:uFillTx/>
                <a:latin typeface="+mn-lt"/>
                <a:ea typeface="+mn-ea"/>
                <a:cs typeface="+mn-cs"/>
              </a:rPr>
              <a:t>Gulizia</a:t>
            </a:r>
            <a:r>
              <a:rPr kumimoji="0" lang="en-US" sz="2000" b="1" i="0" u="none" strike="noStrike" kern="1200" cap="none" spc="0" normalizeH="0" noProof="0" dirty="0" smtClean="0">
                <a:ln>
                  <a:noFill/>
                </a:ln>
                <a:solidFill>
                  <a:srgbClr val="0070C0"/>
                </a:solidFill>
                <a:effectLst/>
                <a:uLnTx/>
                <a:uFillTx/>
                <a:latin typeface="+mn-lt"/>
                <a:ea typeface="+mn-ea"/>
                <a:cs typeface="+mn-cs"/>
              </a:rPr>
              <a:t>, N. </a:t>
            </a:r>
            <a:r>
              <a:rPr kumimoji="0" lang="en-US" sz="2000" b="1" i="0" u="none" strike="noStrike" kern="1200" cap="none" spc="0" normalizeH="0" noProof="0" dirty="0" err="1" smtClean="0">
                <a:ln>
                  <a:noFill/>
                </a:ln>
                <a:solidFill>
                  <a:srgbClr val="0070C0"/>
                </a:solidFill>
                <a:effectLst/>
                <a:uLnTx/>
                <a:uFillTx/>
                <a:latin typeface="+mn-lt"/>
                <a:ea typeface="+mn-ea"/>
                <a:cs typeface="+mn-cs"/>
              </a:rPr>
              <a:t>Montroul</a:t>
            </a:r>
            <a:r>
              <a:rPr kumimoji="0" lang="en-US" sz="2000" b="1" i="0" u="none" strike="noStrike" kern="1200" cap="none" spc="0" normalizeH="0" noProof="0" dirty="0" smtClean="0">
                <a:ln>
                  <a:noFill/>
                </a:ln>
                <a:solidFill>
                  <a:srgbClr val="0070C0"/>
                </a:solidFill>
                <a:effectLst/>
                <a:uLnTx/>
                <a:uFillTx/>
                <a:latin typeface="+mn-lt"/>
                <a:ea typeface="+mn-ea"/>
                <a:cs typeface="+mn-cs"/>
              </a:rPr>
              <a:t>, E. </a:t>
            </a:r>
            <a:r>
              <a:rPr kumimoji="0" lang="en-US" sz="2000" b="1" i="0" u="none" strike="noStrike" kern="1200" cap="none" spc="0" normalizeH="0" noProof="0" dirty="0" err="1" smtClean="0">
                <a:ln>
                  <a:noFill/>
                </a:ln>
                <a:solidFill>
                  <a:srgbClr val="0070C0"/>
                </a:solidFill>
                <a:effectLst/>
                <a:uLnTx/>
                <a:uFillTx/>
                <a:latin typeface="+mn-lt"/>
                <a:ea typeface="+mn-ea"/>
                <a:cs typeface="+mn-cs"/>
              </a:rPr>
              <a:t>Collini</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(SHN</a:t>
            </a:r>
            <a:r>
              <a:rPr kumimoji="0" lang="en-US" sz="2400" b="1" i="0" u="none" strike="noStrike" kern="1200" cap="none" spc="0" normalizeH="0" baseline="0" noProof="0" dirty="0" smtClean="0">
                <a:ln>
                  <a:noFill/>
                </a:ln>
                <a:solidFill>
                  <a:srgbClr val="0070C0"/>
                </a:solidFill>
                <a:effectLst/>
                <a:uLnTx/>
                <a:uFillTx/>
                <a:latin typeface="+mn-lt"/>
                <a:ea typeface="+mn-ea"/>
                <a:cs typeface="+mn-cs"/>
              </a:rPr>
              <a:t>)</a:t>
            </a:r>
          </a:p>
        </p:txBody>
      </p:sp>
      <p:sp>
        <p:nvSpPr>
          <p:cNvPr id="7" name="1 Título"/>
          <p:cNvSpPr txBox="1">
            <a:spLocks/>
          </p:cNvSpPr>
          <p:nvPr/>
        </p:nvSpPr>
        <p:spPr>
          <a:xfrm>
            <a:off x="714348" y="428604"/>
            <a:ext cx="8072494" cy="107157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Climate Change projections: errors and reduction of uncertainties</a:t>
            </a:r>
          </a:p>
        </p:txBody>
      </p:sp>
      <p:pic>
        <p:nvPicPr>
          <p:cNvPr id="10"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Título"/>
          <p:cNvSpPr>
            <a:spLocks noGrp="1"/>
          </p:cNvSpPr>
          <p:nvPr>
            <p:ph type="title"/>
          </p:nvPr>
        </p:nvSpPr>
        <p:spPr>
          <a:xfrm>
            <a:off x="0" y="44450"/>
            <a:ext cx="8964613" cy="1143000"/>
          </a:xfrm>
        </p:spPr>
        <p:txBody>
          <a:bodyPr>
            <a:normAutofit/>
          </a:bodyPr>
          <a:lstStyle/>
          <a:p>
            <a:r>
              <a:rPr lang="en-US" sz="2400" b="1" dirty="0" smtClean="0"/>
              <a:t>Validation of the representation of the principal patterns of summer moisture transport in South America from the WCRP/CMIP3 dataset</a:t>
            </a:r>
            <a:endParaRPr lang="en-US" sz="2400" dirty="0" smtClean="0"/>
          </a:p>
        </p:txBody>
      </p:sp>
      <p:pic>
        <p:nvPicPr>
          <p:cNvPr id="4099" name="Picture 2" descr="uvq_+FL2_div_resolmejor"/>
          <p:cNvPicPr>
            <a:picLocks noChangeAspect="1" noChangeArrowheads="1"/>
          </p:cNvPicPr>
          <p:nvPr/>
        </p:nvPicPr>
        <p:blipFill>
          <a:blip r:embed="rId3"/>
          <a:srcRect l="18944" t="4979" r="8105" b="5394"/>
          <a:stretch>
            <a:fillRect/>
          </a:stretch>
        </p:blipFill>
        <p:spPr bwMode="auto">
          <a:xfrm>
            <a:off x="5148263" y="1484313"/>
            <a:ext cx="3130550" cy="2886075"/>
          </a:xfrm>
          <a:prstGeom prst="rect">
            <a:avLst/>
          </a:prstGeom>
          <a:noFill/>
          <a:ln w="9525">
            <a:noFill/>
            <a:miter lim="800000"/>
            <a:headEnd/>
            <a:tailEnd/>
          </a:ln>
        </p:spPr>
      </p:pic>
      <p:pic>
        <p:nvPicPr>
          <p:cNvPr id="4100" name="Picture 5" descr="qV_+PC2_div_SA_sq_conZoom_cbar"/>
          <p:cNvPicPr>
            <a:picLocks noChangeAspect="1" noChangeArrowheads="1"/>
          </p:cNvPicPr>
          <p:nvPr/>
        </p:nvPicPr>
        <p:blipFill>
          <a:blip r:embed="rId4"/>
          <a:srcRect l="19258" t="4507" r="7483" b="5133"/>
          <a:stretch>
            <a:fillRect/>
          </a:stretch>
        </p:blipFill>
        <p:spPr bwMode="auto">
          <a:xfrm>
            <a:off x="276225" y="1412875"/>
            <a:ext cx="3143250" cy="2908300"/>
          </a:xfrm>
          <a:prstGeom prst="rect">
            <a:avLst/>
          </a:prstGeom>
          <a:noFill/>
          <a:ln w="9525">
            <a:noFill/>
            <a:miter lim="800000"/>
            <a:headEnd/>
            <a:tailEnd/>
          </a:ln>
        </p:spPr>
      </p:pic>
      <p:pic>
        <p:nvPicPr>
          <p:cNvPr id="4101" name="5 Imagen" descr="Willmott_anom_+pc2.tif"/>
          <p:cNvPicPr>
            <a:picLocks noChangeAspect="1" noChangeArrowheads="1"/>
          </p:cNvPicPr>
          <p:nvPr/>
        </p:nvPicPr>
        <p:blipFill>
          <a:blip r:embed="rId5"/>
          <a:srcRect/>
          <a:stretch>
            <a:fillRect/>
          </a:stretch>
        </p:blipFill>
        <p:spPr bwMode="auto">
          <a:xfrm>
            <a:off x="755650" y="4362450"/>
            <a:ext cx="2101850" cy="2451100"/>
          </a:xfrm>
          <a:prstGeom prst="rect">
            <a:avLst/>
          </a:prstGeom>
          <a:noFill/>
          <a:ln w="9525">
            <a:noFill/>
            <a:miter lim="800000"/>
            <a:headEnd/>
            <a:tailEnd/>
          </a:ln>
        </p:spPr>
      </p:pic>
      <p:pic>
        <p:nvPicPr>
          <p:cNvPr id="4102" name="12 Imagen" descr="Prom20MCGs_anom_+FL2.tif"/>
          <p:cNvPicPr>
            <a:picLocks noChangeAspect="1" noChangeArrowheads="1"/>
          </p:cNvPicPr>
          <p:nvPr/>
        </p:nvPicPr>
        <p:blipFill>
          <a:blip r:embed="rId6"/>
          <a:srcRect/>
          <a:stretch>
            <a:fillRect/>
          </a:stretch>
        </p:blipFill>
        <p:spPr bwMode="auto">
          <a:xfrm>
            <a:off x="5686425" y="4365625"/>
            <a:ext cx="1981200" cy="2381250"/>
          </a:xfrm>
          <a:prstGeom prst="rect">
            <a:avLst/>
          </a:prstGeom>
          <a:noFill/>
          <a:ln w="9525">
            <a:noFill/>
            <a:miter lim="800000"/>
            <a:headEnd/>
            <a:tailEnd/>
          </a:ln>
        </p:spPr>
      </p:pic>
      <p:sp>
        <p:nvSpPr>
          <p:cNvPr id="4103" name="10 CuadroTexto"/>
          <p:cNvSpPr txBox="1">
            <a:spLocks noChangeArrowheads="1"/>
          </p:cNvSpPr>
          <p:nvPr/>
        </p:nvSpPr>
        <p:spPr bwMode="auto">
          <a:xfrm>
            <a:off x="3403600" y="4941888"/>
            <a:ext cx="1744663" cy="922337"/>
          </a:xfrm>
          <a:prstGeom prst="rect">
            <a:avLst/>
          </a:prstGeom>
          <a:noFill/>
          <a:ln w="9525">
            <a:noFill/>
            <a:miter lim="800000"/>
            <a:headEnd/>
            <a:tailEnd/>
          </a:ln>
        </p:spPr>
        <p:txBody>
          <a:bodyPr>
            <a:spAutoFit/>
          </a:bodyPr>
          <a:lstStyle/>
          <a:p>
            <a:pPr algn="ctr"/>
            <a:r>
              <a:rPr lang="en-US" b="1">
                <a:latin typeface="Calibri" pitchFamily="34" charset="0"/>
              </a:rPr>
              <a:t>Rainfall anomalies for extremes of PC1</a:t>
            </a:r>
          </a:p>
        </p:txBody>
      </p:sp>
      <p:sp>
        <p:nvSpPr>
          <p:cNvPr id="13" name="12 CuadroTexto"/>
          <p:cNvSpPr txBox="1"/>
          <p:nvPr/>
        </p:nvSpPr>
        <p:spPr>
          <a:xfrm>
            <a:off x="5724525" y="1196975"/>
            <a:ext cx="1814513" cy="338138"/>
          </a:xfrm>
          <a:prstGeom prst="rect">
            <a:avLst/>
          </a:prstGeom>
          <a:noFill/>
        </p:spPr>
        <p:txBody>
          <a:bodyPr wrap="none">
            <a:spAutoFit/>
          </a:bodyPr>
          <a:lstStyle/>
          <a:p>
            <a:pPr fontAlgn="auto">
              <a:spcBef>
                <a:spcPts val="0"/>
              </a:spcBef>
              <a:spcAft>
                <a:spcPts val="0"/>
              </a:spcAft>
              <a:defRPr/>
            </a:pPr>
            <a:r>
              <a:rPr lang="en-US" sz="1600" b="1" dirty="0">
                <a:solidFill>
                  <a:schemeClr val="accent6">
                    <a:lumMod val="75000"/>
                  </a:schemeClr>
                </a:solidFill>
                <a:latin typeface="+mn-lt"/>
                <a:cs typeface="+mn-cs"/>
              </a:rPr>
              <a:t>20 GCMs ensemble</a:t>
            </a:r>
          </a:p>
        </p:txBody>
      </p:sp>
      <p:sp>
        <p:nvSpPr>
          <p:cNvPr id="4105" name="13 CuadroTexto"/>
          <p:cNvSpPr txBox="1">
            <a:spLocks noChangeArrowheads="1"/>
          </p:cNvSpPr>
          <p:nvPr/>
        </p:nvSpPr>
        <p:spPr bwMode="auto">
          <a:xfrm>
            <a:off x="3492500" y="2133600"/>
            <a:ext cx="1584325" cy="1754188"/>
          </a:xfrm>
          <a:prstGeom prst="rect">
            <a:avLst/>
          </a:prstGeom>
          <a:noFill/>
          <a:ln w="9525">
            <a:noFill/>
            <a:miter lim="800000"/>
            <a:headEnd/>
            <a:tailEnd/>
          </a:ln>
        </p:spPr>
        <p:txBody>
          <a:bodyPr>
            <a:spAutoFit/>
          </a:bodyPr>
          <a:lstStyle/>
          <a:p>
            <a:pPr algn="ctr"/>
            <a:r>
              <a:rPr lang="en-US" b="1">
                <a:latin typeface="Calibri" pitchFamily="34" charset="0"/>
              </a:rPr>
              <a:t>Convergence and moisture transport associated with extremes of PC1</a:t>
            </a:r>
          </a:p>
        </p:txBody>
      </p:sp>
      <p:sp>
        <p:nvSpPr>
          <p:cNvPr id="15" name="14 CuadroTexto"/>
          <p:cNvSpPr txBox="1"/>
          <p:nvPr/>
        </p:nvSpPr>
        <p:spPr>
          <a:xfrm>
            <a:off x="1265238" y="1196975"/>
            <a:ext cx="1003300" cy="338138"/>
          </a:xfrm>
          <a:prstGeom prst="rect">
            <a:avLst/>
          </a:prstGeom>
          <a:noFill/>
        </p:spPr>
        <p:txBody>
          <a:bodyPr wrap="none">
            <a:spAutoFit/>
          </a:bodyPr>
          <a:lstStyle/>
          <a:p>
            <a:pPr fontAlgn="auto">
              <a:spcBef>
                <a:spcPts val="0"/>
              </a:spcBef>
              <a:spcAft>
                <a:spcPts val="0"/>
              </a:spcAft>
              <a:defRPr/>
            </a:pPr>
            <a:r>
              <a:rPr lang="en-US" sz="1600" b="1" dirty="0">
                <a:solidFill>
                  <a:schemeClr val="accent6">
                    <a:lumMod val="75000"/>
                  </a:schemeClr>
                </a:solidFill>
                <a:latin typeface="+mn-lt"/>
                <a:cs typeface="+mn-cs"/>
              </a:rPr>
              <a:t>Observed</a:t>
            </a:r>
          </a:p>
        </p:txBody>
      </p:sp>
      <p:pic>
        <p:nvPicPr>
          <p:cNvPr id="11" name="Picture 2" descr="CIMA2"/>
          <p:cNvPicPr>
            <a:picLocks noChangeAspect="1" noChangeArrowheads="1"/>
          </p:cNvPicPr>
          <p:nvPr/>
        </p:nvPicPr>
        <p:blipFill>
          <a:blip r:embed="rId7"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57200" y="44450"/>
            <a:ext cx="8435975" cy="1143000"/>
          </a:xfrm>
        </p:spPr>
        <p:txBody>
          <a:bodyPr/>
          <a:lstStyle/>
          <a:p>
            <a:r>
              <a:rPr lang="en-US" sz="2400" b="1" dirty="0" smtClean="0"/>
              <a:t>Simulations of the hydrologic cycle of La Plata Basin from WCRP-CMIP3 model outputs</a:t>
            </a:r>
          </a:p>
        </p:txBody>
      </p:sp>
      <p:pic>
        <p:nvPicPr>
          <p:cNvPr id="5123" name="Picture 13" descr="figura_12"/>
          <p:cNvPicPr>
            <a:picLocks noChangeAspect="1" noChangeArrowheads="1"/>
          </p:cNvPicPr>
          <p:nvPr/>
        </p:nvPicPr>
        <p:blipFill>
          <a:blip r:embed="rId3"/>
          <a:srcRect/>
          <a:stretch>
            <a:fillRect/>
          </a:stretch>
        </p:blipFill>
        <p:spPr bwMode="auto">
          <a:xfrm>
            <a:off x="468313" y="3633788"/>
            <a:ext cx="4138612" cy="3108325"/>
          </a:xfrm>
          <a:prstGeom prst="rect">
            <a:avLst/>
          </a:prstGeom>
          <a:noFill/>
          <a:ln w="25400">
            <a:solidFill>
              <a:schemeClr val="tx1"/>
            </a:solidFill>
            <a:miter lim="800000"/>
            <a:headEnd/>
            <a:tailEnd/>
          </a:ln>
        </p:spPr>
      </p:pic>
      <p:pic>
        <p:nvPicPr>
          <p:cNvPr id="5124" name="Picture 14" descr="figura_13"/>
          <p:cNvPicPr>
            <a:picLocks noChangeAspect="1" noChangeArrowheads="1"/>
          </p:cNvPicPr>
          <p:nvPr/>
        </p:nvPicPr>
        <p:blipFill>
          <a:blip r:embed="rId4"/>
          <a:srcRect l="48032" t="47791"/>
          <a:stretch>
            <a:fillRect/>
          </a:stretch>
        </p:blipFill>
        <p:spPr bwMode="auto">
          <a:xfrm>
            <a:off x="5076825" y="3789363"/>
            <a:ext cx="3438525" cy="2592387"/>
          </a:xfrm>
          <a:prstGeom prst="rect">
            <a:avLst/>
          </a:prstGeom>
          <a:noFill/>
          <a:ln w="25400">
            <a:solidFill>
              <a:schemeClr val="tx1"/>
            </a:solidFill>
            <a:miter lim="800000"/>
            <a:headEnd/>
            <a:tailEnd/>
          </a:ln>
        </p:spPr>
      </p:pic>
      <p:sp>
        <p:nvSpPr>
          <p:cNvPr id="7" name="6 CuadroTexto"/>
          <p:cNvSpPr txBox="1"/>
          <p:nvPr/>
        </p:nvSpPr>
        <p:spPr>
          <a:xfrm>
            <a:off x="539750" y="1052513"/>
            <a:ext cx="8208963" cy="1477962"/>
          </a:xfrm>
          <a:prstGeom prst="rect">
            <a:avLst/>
          </a:prstGeom>
          <a:noFill/>
        </p:spPr>
        <p:txBody>
          <a:bodyPr>
            <a:spAutoFit/>
          </a:bodyPr>
          <a:lstStyle/>
          <a:p>
            <a:pPr fontAlgn="auto">
              <a:spcBef>
                <a:spcPts val="0"/>
              </a:spcBef>
              <a:spcAft>
                <a:spcPts val="0"/>
              </a:spcAft>
              <a:defRPr/>
            </a:pPr>
            <a:r>
              <a:rPr lang="en-US" b="1" dirty="0">
                <a:solidFill>
                  <a:schemeClr val="accent6">
                    <a:lumMod val="75000"/>
                  </a:schemeClr>
                </a:solidFill>
                <a:latin typeface="+mn-lt"/>
                <a:cs typeface="+mn-cs"/>
              </a:rPr>
              <a:t>The hydrologic cycle of the La Plata Basin is simulated using the variable infiltration capacity (VIC) distributed hydrology model and forced with atmospheric data from different GCMs to determine to what extent errors in temperature and precipitation fields impact the hydrology of the basin. The skill assessment is performed in terms of simulated runoff at different closing points.</a:t>
            </a:r>
          </a:p>
        </p:txBody>
      </p:sp>
      <p:sp>
        <p:nvSpPr>
          <p:cNvPr id="5126" name="7 CuadroTexto"/>
          <p:cNvSpPr txBox="1">
            <a:spLocks noChangeArrowheads="1"/>
          </p:cNvSpPr>
          <p:nvPr/>
        </p:nvSpPr>
        <p:spPr bwMode="auto">
          <a:xfrm>
            <a:off x="684213" y="2708275"/>
            <a:ext cx="3671887" cy="923925"/>
          </a:xfrm>
          <a:prstGeom prst="rect">
            <a:avLst/>
          </a:prstGeom>
          <a:noFill/>
          <a:ln w="9525">
            <a:noFill/>
            <a:miter lim="800000"/>
            <a:headEnd/>
            <a:tailEnd/>
          </a:ln>
        </p:spPr>
        <p:txBody>
          <a:bodyPr>
            <a:spAutoFit/>
          </a:bodyPr>
          <a:lstStyle/>
          <a:p>
            <a:pPr algn="ctr"/>
            <a:r>
              <a:rPr lang="en-US" b="1">
                <a:latin typeface="Calibri" pitchFamily="34" charset="0"/>
              </a:rPr>
              <a:t>Observed  (dark solid line) and VIC simulations of the Uruguay River streamflow annual cycle</a:t>
            </a:r>
          </a:p>
        </p:txBody>
      </p:sp>
      <p:sp>
        <p:nvSpPr>
          <p:cNvPr id="5127" name="8 CuadroTexto"/>
          <p:cNvSpPr txBox="1">
            <a:spLocks noChangeArrowheads="1"/>
          </p:cNvSpPr>
          <p:nvPr/>
        </p:nvSpPr>
        <p:spPr bwMode="auto">
          <a:xfrm>
            <a:off x="5003800" y="3070225"/>
            <a:ext cx="3600450" cy="646113"/>
          </a:xfrm>
          <a:prstGeom prst="rect">
            <a:avLst/>
          </a:prstGeom>
          <a:noFill/>
          <a:ln w="9525">
            <a:noFill/>
            <a:miter lim="800000"/>
            <a:headEnd/>
            <a:tailEnd/>
          </a:ln>
        </p:spPr>
        <p:txBody>
          <a:bodyPr>
            <a:spAutoFit/>
          </a:bodyPr>
          <a:lstStyle/>
          <a:p>
            <a:pPr algn="ctr"/>
            <a:r>
              <a:rPr lang="en-US" b="1">
                <a:latin typeface="Calibri" pitchFamily="34" charset="0"/>
              </a:rPr>
              <a:t>VIC simulations results after application of an unbiasing scheme</a:t>
            </a:r>
          </a:p>
        </p:txBody>
      </p:sp>
      <p:pic>
        <p:nvPicPr>
          <p:cNvPr id="8" name="Picture 2" descr="CIMA2"/>
          <p:cNvPicPr>
            <a:picLocks noChangeAspect="1" noChangeArrowheads="1"/>
          </p:cNvPicPr>
          <p:nvPr/>
        </p:nvPicPr>
        <p:blipFill>
          <a:blip r:embed="rId5" cstate="print"/>
          <a:srcRect/>
          <a:stretch>
            <a:fillRect/>
          </a:stretch>
        </p:blipFill>
        <p:spPr bwMode="auto">
          <a:xfrm>
            <a:off x="8141712" y="6072206"/>
            <a:ext cx="1002288" cy="78579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539750" y="5453085"/>
            <a:ext cx="7993063" cy="1190625"/>
          </a:xfrm>
          <a:prstGeom prst="rect">
            <a:avLst/>
          </a:prstGeom>
          <a:noFill/>
          <a:ln w="9525">
            <a:noFill/>
            <a:miter lim="800000"/>
            <a:headEnd/>
            <a:tailEnd/>
          </a:ln>
          <a:effectLst/>
        </p:spPr>
        <p:txBody>
          <a:bodyPr>
            <a:spAutoFit/>
          </a:bodyPr>
          <a:lstStyle/>
          <a:p>
            <a:pPr>
              <a:spcBef>
                <a:spcPct val="50000"/>
              </a:spcBef>
            </a:pPr>
            <a:r>
              <a:rPr lang="en-GB" dirty="0"/>
              <a:t>Mean</a:t>
            </a:r>
            <a:r>
              <a:rPr lang="en-GB" b="1" dirty="0"/>
              <a:t> </a:t>
            </a:r>
            <a:r>
              <a:rPr lang="en-GB" dirty="0"/>
              <a:t>200 </a:t>
            </a:r>
            <a:r>
              <a:rPr lang="en-GB" dirty="0" err="1"/>
              <a:t>hPa</a:t>
            </a:r>
            <a:r>
              <a:rPr lang="en-GB" dirty="0"/>
              <a:t> wind intensity (shaded) and direction (arrows) for MRI/JMA model (left panel) and ERA40 reanalysis (right panel) for the period (1979-1999), </a:t>
            </a:r>
            <a:r>
              <a:rPr lang="pt-BR" dirty="0"/>
              <a:t>DJF. </a:t>
            </a:r>
            <a:r>
              <a:rPr lang="en-GB" sz="1600" b="1" i="1" dirty="0"/>
              <a:t>High Resolution Global Model Performance over Southern South America</a:t>
            </a:r>
            <a:r>
              <a:rPr lang="en-GB" b="1" i="1" dirty="0"/>
              <a:t>. </a:t>
            </a:r>
            <a:r>
              <a:rPr lang="en-GB" sz="1600" b="1" i="1" dirty="0" err="1"/>
              <a:t>Blázquez</a:t>
            </a:r>
            <a:r>
              <a:rPr lang="en-GB" sz="1600" b="1" i="1" dirty="0"/>
              <a:t> &amp; </a:t>
            </a:r>
            <a:r>
              <a:rPr lang="en-GB" sz="1600" b="1" i="1" dirty="0" err="1"/>
              <a:t>Nuñez</a:t>
            </a:r>
            <a:r>
              <a:rPr lang="en-GB" sz="1600" b="1" i="1" dirty="0"/>
              <a:t> (2010).</a:t>
            </a:r>
            <a:endParaRPr lang="es-ES" sz="1600" b="1" i="1" dirty="0"/>
          </a:p>
        </p:txBody>
      </p:sp>
      <p:pic>
        <p:nvPicPr>
          <p:cNvPr id="3080" name="Picture 8"/>
          <p:cNvPicPr>
            <a:picLocks noChangeAspect="1" noChangeArrowheads="1"/>
          </p:cNvPicPr>
          <p:nvPr/>
        </p:nvPicPr>
        <p:blipFill>
          <a:blip r:embed="rId2"/>
          <a:srcRect/>
          <a:stretch>
            <a:fillRect/>
          </a:stretch>
        </p:blipFill>
        <p:spPr bwMode="auto">
          <a:xfrm>
            <a:off x="496888" y="1428736"/>
            <a:ext cx="3697287" cy="4105275"/>
          </a:xfrm>
          <a:prstGeom prst="rect">
            <a:avLst/>
          </a:prstGeom>
          <a:solidFill>
            <a:srgbClr val="FFFFFF"/>
          </a:solidFill>
          <a:ln w="9525">
            <a:noFill/>
            <a:miter lim="800000"/>
            <a:headEnd/>
            <a:tailEnd/>
          </a:ln>
        </p:spPr>
      </p:pic>
      <p:pic>
        <p:nvPicPr>
          <p:cNvPr id="3082" name="Picture 10"/>
          <p:cNvPicPr>
            <a:picLocks noChangeAspect="1" noChangeArrowheads="1"/>
          </p:cNvPicPr>
          <p:nvPr/>
        </p:nvPicPr>
        <p:blipFill>
          <a:blip r:embed="rId3"/>
          <a:srcRect/>
          <a:stretch>
            <a:fillRect/>
          </a:stretch>
        </p:blipFill>
        <p:spPr bwMode="auto">
          <a:xfrm>
            <a:off x="4716463" y="1428736"/>
            <a:ext cx="3568700" cy="3960812"/>
          </a:xfrm>
          <a:prstGeom prst="rect">
            <a:avLst/>
          </a:prstGeom>
          <a:solidFill>
            <a:srgbClr val="FFFFFF"/>
          </a:solidFill>
          <a:ln w="9525">
            <a:noFill/>
            <a:miter lim="800000"/>
            <a:headEnd/>
            <a:tailEnd/>
          </a:ln>
        </p:spPr>
      </p:pic>
      <p:sp>
        <p:nvSpPr>
          <p:cNvPr id="3083" name="Rectangle 11"/>
          <p:cNvSpPr>
            <a:spLocks noChangeArrowheads="1"/>
          </p:cNvSpPr>
          <p:nvPr/>
        </p:nvSpPr>
        <p:spPr bwMode="auto">
          <a:xfrm>
            <a:off x="5572132" y="1142984"/>
            <a:ext cx="2127250" cy="366713"/>
          </a:xfrm>
          <a:prstGeom prst="rect">
            <a:avLst/>
          </a:prstGeom>
          <a:noFill/>
          <a:ln w="9525">
            <a:noFill/>
            <a:miter lim="800000"/>
            <a:headEnd/>
            <a:tailEnd/>
          </a:ln>
          <a:effectLst/>
        </p:spPr>
        <p:txBody>
          <a:bodyPr wrap="none" anchor="ctr">
            <a:spAutoFit/>
          </a:bodyPr>
          <a:lstStyle/>
          <a:p>
            <a:pPr algn="ctr"/>
            <a:r>
              <a:rPr lang="en-GB" dirty="0"/>
              <a:t>ERA 40 reanalysis</a:t>
            </a:r>
            <a:r>
              <a:rPr lang="es-ES" dirty="0"/>
              <a:t> </a:t>
            </a:r>
            <a:endParaRPr lang="en-GB" dirty="0"/>
          </a:p>
        </p:txBody>
      </p:sp>
      <p:sp>
        <p:nvSpPr>
          <p:cNvPr id="3084" name="Rectangle 12"/>
          <p:cNvSpPr>
            <a:spLocks noChangeArrowheads="1"/>
          </p:cNvSpPr>
          <p:nvPr/>
        </p:nvSpPr>
        <p:spPr bwMode="auto">
          <a:xfrm>
            <a:off x="1428728" y="1142984"/>
            <a:ext cx="1809750" cy="366713"/>
          </a:xfrm>
          <a:prstGeom prst="rect">
            <a:avLst/>
          </a:prstGeom>
          <a:noFill/>
          <a:ln w="9525">
            <a:noFill/>
            <a:miter lim="800000"/>
            <a:headEnd/>
            <a:tailEnd/>
          </a:ln>
          <a:effectLst/>
        </p:spPr>
        <p:txBody>
          <a:bodyPr wrap="none" anchor="ctr">
            <a:spAutoFit/>
          </a:bodyPr>
          <a:lstStyle/>
          <a:p>
            <a:pPr algn="ctr"/>
            <a:r>
              <a:rPr lang="en-GB" dirty="0"/>
              <a:t>MRI/JMA model</a:t>
            </a:r>
          </a:p>
        </p:txBody>
      </p:sp>
      <p:sp>
        <p:nvSpPr>
          <p:cNvPr id="7" name="1 Título"/>
          <p:cNvSpPr txBox="1">
            <a:spLocks/>
          </p:cNvSpPr>
          <p:nvPr/>
        </p:nvSpPr>
        <p:spPr>
          <a:xfrm>
            <a:off x="571472" y="0"/>
            <a:ext cx="7858180" cy="92867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mj-lt"/>
                <a:ea typeface="+mj-ea"/>
                <a:cs typeface="+mj-cs"/>
              </a:rPr>
              <a:t>Validation of MRI/JMA Model in South America</a:t>
            </a:r>
          </a:p>
        </p:txBody>
      </p:sp>
      <p:sp>
        <p:nvSpPr>
          <p:cNvPr id="8" name="Text Box 5"/>
          <p:cNvSpPr txBox="1">
            <a:spLocks noChangeArrowheads="1"/>
          </p:cNvSpPr>
          <p:nvPr/>
        </p:nvSpPr>
        <p:spPr bwMode="auto">
          <a:xfrm>
            <a:off x="285720" y="928670"/>
            <a:ext cx="8358246"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rgbClr val="0070C0"/>
                </a:solidFill>
              </a:rPr>
              <a:t>Research Staff: M. </a:t>
            </a:r>
            <a:r>
              <a:rPr lang="en-US" sz="2000" b="1" dirty="0" err="1" smtClean="0">
                <a:solidFill>
                  <a:srgbClr val="0070C0"/>
                </a:solidFill>
              </a:rPr>
              <a:t>Nuñez</a:t>
            </a:r>
            <a:r>
              <a:rPr lang="en-US" sz="2000" b="1" dirty="0" smtClean="0">
                <a:solidFill>
                  <a:srgbClr val="0070C0"/>
                </a:solidFill>
              </a:rPr>
              <a:t>, J. </a:t>
            </a:r>
            <a:r>
              <a:rPr lang="en-US" sz="2000" b="1" dirty="0" err="1" smtClean="0">
                <a:solidFill>
                  <a:srgbClr val="0070C0"/>
                </a:solidFill>
              </a:rPr>
              <a:t>Blazquez</a:t>
            </a:r>
            <a:endParaRPr lang="en-US" sz="2000" b="1" dirty="0">
              <a:solidFill>
                <a:srgbClr val="0070C0"/>
              </a:solidFill>
            </a:endParaRPr>
          </a:p>
        </p:txBody>
      </p:sp>
      <p:pic>
        <p:nvPicPr>
          <p:cNvPr id="9" name="Picture 2" descr="CIMA2"/>
          <p:cNvPicPr>
            <a:picLocks noChangeAspect="1" noChangeArrowheads="1"/>
          </p:cNvPicPr>
          <p:nvPr/>
        </p:nvPicPr>
        <p:blipFill>
          <a:blip r:embed="rId4" cstate="print"/>
          <a:srcRect/>
          <a:stretch>
            <a:fillRect/>
          </a:stretch>
        </p:blipFill>
        <p:spPr bwMode="auto">
          <a:xfrm>
            <a:off x="8050592" y="6000768"/>
            <a:ext cx="1093408" cy="8572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7158" y="71414"/>
            <a:ext cx="8501090" cy="64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285720" y="357174"/>
            <a:ext cx="8643998" cy="1143000"/>
          </a:xfrm>
          <a:solidFill>
            <a:schemeClr val="accent1"/>
          </a:solidFill>
        </p:spPr>
        <p:txBody>
          <a:bodyPr>
            <a:noAutofit/>
          </a:bodyPr>
          <a:lstStyle/>
          <a:p>
            <a:r>
              <a:rPr lang="en-US" sz="2800" b="1" dirty="0" smtClean="0">
                <a:solidFill>
                  <a:schemeClr val="bg1"/>
                </a:solidFill>
              </a:rPr>
              <a:t>Physical processes related with summer precipitation increase over La Plata Basin in climate change scenarios of GHG concentration increase</a:t>
            </a:r>
            <a:endParaRPr lang="en-US" sz="2800" b="1" dirty="0">
              <a:solidFill>
                <a:schemeClr val="bg1"/>
              </a:solidFill>
            </a:endParaRPr>
          </a:p>
        </p:txBody>
      </p:sp>
      <p:sp>
        <p:nvSpPr>
          <p:cNvPr id="5" name="4 CuadroTexto"/>
          <p:cNvSpPr txBox="1"/>
          <p:nvPr/>
        </p:nvSpPr>
        <p:spPr>
          <a:xfrm>
            <a:off x="142844" y="1853975"/>
            <a:ext cx="8715436" cy="646331"/>
          </a:xfrm>
          <a:prstGeom prst="rect">
            <a:avLst/>
          </a:prstGeom>
          <a:noFill/>
        </p:spPr>
        <p:txBody>
          <a:bodyPr wrap="square" rtlCol="0">
            <a:spAutoFit/>
          </a:bodyPr>
          <a:lstStyle/>
          <a:p>
            <a:r>
              <a:rPr lang="en-US" b="1" dirty="0" smtClean="0">
                <a:solidFill>
                  <a:srgbClr val="0070C0"/>
                </a:solidFill>
              </a:rPr>
              <a:t>Research  staff: C. Vera,  </a:t>
            </a:r>
            <a:r>
              <a:rPr lang="en-US" b="1" dirty="0" err="1" smtClean="0">
                <a:solidFill>
                  <a:srgbClr val="0070C0"/>
                </a:solidFill>
              </a:rPr>
              <a:t>G.Silvestri</a:t>
            </a:r>
            <a:r>
              <a:rPr lang="en-US" b="1" dirty="0" smtClean="0">
                <a:solidFill>
                  <a:srgbClr val="0070C0"/>
                </a:solidFill>
              </a:rPr>
              <a:t>, S. Gomez </a:t>
            </a:r>
            <a:r>
              <a:rPr lang="en-US" b="1" dirty="0" err="1" smtClean="0">
                <a:solidFill>
                  <a:srgbClr val="0070C0"/>
                </a:solidFill>
              </a:rPr>
              <a:t>Gomez</a:t>
            </a:r>
            <a:r>
              <a:rPr lang="en-US" b="1" dirty="0" smtClean="0">
                <a:solidFill>
                  <a:srgbClr val="0070C0"/>
                </a:solidFill>
              </a:rPr>
              <a:t>,  C. </a:t>
            </a:r>
            <a:r>
              <a:rPr lang="en-US" b="1" dirty="0" err="1" smtClean="0">
                <a:solidFill>
                  <a:srgbClr val="0070C0"/>
                </a:solidFill>
              </a:rPr>
              <a:t>Junquas</a:t>
            </a:r>
            <a:r>
              <a:rPr lang="en-US" b="1" dirty="0" smtClean="0">
                <a:solidFill>
                  <a:srgbClr val="0070C0"/>
                </a:solidFill>
              </a:rPr>
              <a:t> (CIMA-IPSL/LMD) , H. Le </a:t>
            </a:r>
            <a:r>
              <a:rPr lang="en-US" b="1" dirty="0" err="1" smtClean="0">
                <a:solidFill>
                  <a:srgbClr val="0070C0"/>
                </a:solidFill>
              </a:rPr>
              <a:t>Treut</a:t>
            </a:r>
            <a:r>
              <a:rPr lang="en-US" b="1" dirty="0" smtClean="0">
                <a:solidFill>
                  <a:srgbClr val="0070C0"/>
                </a:solidFill>
              </a:rPr>
              <a:t>, L. Li( IPSL/LMD)</a:t>
            </a:r>
            <a:endParaRPr lang="en-US" b="1" dirty="0">
              <a:solidFill>
                <a:srgbClr val="0070C0"/>
              </a:solidFill>
            </a:endParaRPr>
          </a:p>
        </p:txBody>
      </p:sp>
      <p:sp>
        <p:nvSpPr>
          <p:cNvPr id="6" name="5 CuadroTexto"/>
          <p:cNvSpPr txBox="1"/>
          <p:nvPr/>
        </p:nvSpPr>
        <p:spPr>
          <a:xfrm>
            <a:off x="71406" y="2500306"/>
            <a:ext cx="8501122" cy="4093428"/>
          </a:xfrm>
          <a:prstGeom prst="rect">
            <a:avLst/>
          </a:prstGeom>
          <a:noFill/>
        </p:spPr>
        <p:txBody>
          <a:bodyPr wrap="square" rtlCol="0">
            <a:spAutoFit/>
          </a:bodyPr>
          <a:lstStyle/>
          <a:p>
            <a:r>
              <a:rPr lang="en-US" sz="2000" b="1" dirty="0" smtClean="0"/>
              <a:t>Main goal:</a:t>
            </a:r>
          </a:p>
          <a:p>
            <a:endParaRPr lang="en-US" sz="2000" dirty="0" smtClean="0"/>
          </a:p>
          <a:p>
            <a:r>
              <a:rPr lang="en-US" sz="2000" dirty="0" smtClean="0"/>
              <a:t>Which are the physical processes related with the summer precipitation increase over LPB to GHG concentration increases?</a:t>
            </a:r>
            <a:br>
              <a:rPr lang="en-US" sz="2000" dirty="0" smtClean="0"/>
            </a:br>
            <a:endParaRPr lang="en-US" sz="2000" b="1" dirty="0" smtClean="0"/>
          </a:p>
          <a:p>
            <a:r>
              <a:rPr lang="en-US" sz="2000" b="1" dirty="0" smtClean="0"/>
              <a:t>Specific questions:</a:t>
            </a:r>
            <a:r>
              <a:rPr lang="en-US" sz="2000" dirty="0" smtClean="0"/>
              <a:t/>
            </a:r>
            <a:br>
              <a:rPr lang="en-US" sz="2000" dirty="0" smtClean="0"/>
            </a:br>
            <a:r>
              <a:rPr lang="en-US" sz="2000" dirty="0" smtClean="0"/>
              <a:t>How do the key elements of the SAMS (such as tropical convection, moisture transport, related atmospheric circulation, etc.) change on climate change scenario? To what extent do they have a role in explaining the precipitation changes in LPB?</a:t>
            </a:r>
            <a:br>
              <a:rPr lang="en-US" sz="2000" dirty="0" smtClean="0"/>
            </a:br>
            <a:endParaRPr lang="en-US" sz="2000" dirty="0" smtClean="0"/>
          </a:p>
          <a:p>
            <a:r>
              <a:rPr lang="en-US" sz="2000" dirty="0" smtClean="0"/>
              <a:t>How much of the changes projected in LPB are related to the projected changes in the tropical oceanic-atmospheric conditions?</a:t>
            </a:r>
            <a:endParaRPr lang="en-US" sz="1600" dirty="0"/>
          </a:p>
        </p:txBody>
      </p:sp>
      <p:pic>
        <p:nvPicPr>
          <p:cNvPr id="8" name="Picture 2" descr="CIMA2"/>
          <p:cNvPicPr>
            <a:picLocks noChangeAspect="1" noChangeArrowheads="1"/>
          </p:cNvPicPr>
          <p:nvPr/>
        </p:nvPicPr>
        <p:blipFill>
          <a:blip r:embed="rId2" cstate="print"/>
          <a:srcRect/>
          <a:stretch>
            <a:fillRect/>
          </a:stretch>
        </p:blipFill>
        <p:spPr bwMode="auto">
          <a:xfrm>
            <a:off x="8141712" y="6072206"/>
            <a:ext cx="1002288" cy="7857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ChangeArrowheads="1"/>
          </p:cNvSpPr>
          <p:nvPr/>
        </p:nvSpPr>
        <p:spPr bwMode="auto">
          <a:xfrm>
            <a:off x="428596" y="428604"/>
            <a:ext cx="8280400" cy="5878532"/>
          </a:xfrm>
          <a:prstGeom prst="rect">
            <a:avLst/>
          </a:prstGeom>
          <a:noFill/>
          <a:ln w="9525">
            <a:noFill/>
            <a:miter lim="800000"/>
            <a:headEnd/>
            <a:tailEnd/>
          </a:ln>
          <a:effectLst/>
        </p:spPr>
        <p:txBody>
          <a:bodyPr anchor="ctr">
            <a:spAutoFit/>
          </a:bodyPr>
          <a:lstStyle/>
          <a:p>
            <a:r>
              <a:rPr lang="en-US" sz="3200" b="1" i="1" dirty="0">
                <a:solidFill>
                  <a:srgbClr val="0070C0"/>
                </a:solidFill>
              </a:rPr>
              <a:t>Mission Statement:</a:t>
            </a:r>
            <a:r>
              <a:rPr lang="en-US" sz="3200" b="1" dirty="0">
                <a:solidFill>
                  <a:srgbClr val="0070C0"/>
                </a:solidFill>
              </a:rPr>
              <a:t> </a:t>
            </a:r>
            <a:endParaRPr lang="en-US" sz="3200" b="1" dirty="0" smtClean="0">
              <a:solidFill>
                <a:srgbClr val="0070C0"/>
              </a:solidFill>
            </a:endParaRPr>
          </a:p>
          <a:p>
            <a:endParaRPr lang="es-AR" sz="2800" b="1" dirty="0">
              <a:solidFill>
                <a:srgbClr val="0070C0"/>
              </a:solidFill>
            </a:endParaRPr>
          </a:p>
          <a:p>
            <a:pPr>
              <a:buFont typeface="Arial" pitchFamily="34" charset="0"/>
              <a:buChar char="•"/>
            </a:pPr>
            <a:r>
              <a:rPr lang="en-US" sz="2800" dirty="0"/>
              <a:t>To expand the knowledge of the physical processes controlling and determining the behavior of both atmosphere and ocean, in the context of the earth </a:t>
            </a:r>
            <a:r>
              <a:rPr lang="en-US" sz="2800" dirty="0" smtClean="0"/>
              <a:t>system. </a:t>
            </a:r>
            <a:endParaRPr lang="es-AR" sz="2800" dirty="0"/>
          </a:p>
          <a:p>
            <a:r>
              <a:rPr lang="en-US" sz="2800" dirty="0"/>
              <a:t> </a:t>
            </a:r>
            <a:endParaRPr lang="es-AR" sz="2800" dirty="0"/>
          </a:p>
          <a:p>
            <a:pPr>
              <a:buFont typeface="Arial" pitchFamily="34" charset="0"/>
              <a:buChar char="•"/>
            </a:pPr>
            <a:r>
              <a:rPr lang="en-US" sz="2800" dirty="0"/>
              <a:t>To contribute to the formation of future researchers and technicians</a:t>
            </a:r>
            <a:r>
              <a:rPr lang="en-US" sz="2800" dirty="0" smtClean="0"/>
              <a:t>.</a:t>
            </a:r>
          </a:p>
          <a:p>
            <a:endParaRPr lang="es-AR" sz="2800" dirty="0"/>
          </a:p>
          <a:p>
            <a:pPr>
              <a:buFont typeface="Arial" pitchFamily="34" charset="0"/>
              <a:buChar char="•"/>
            </a:pPr>
            <a:r>
              <a:rPr lang="en-US" sz="2800" dirty="0"/>
              <a:t>To promote the transference of both knowledge and technology for society benefit</a:t>
            </a:r>
            <a:r>
              <a:rPr lang="en-US" sz="2800" dirty="0" smtClean="0"/>
              <a:t>.</a:t>
            </a:r>
            <a:endParaRPr lang="es-AR" dirty="0"/>
          </a:p>
          <a:p>
            <a:pPr algn="just"/>
            <a:endParaRPr lang="es-ES" dirty="0">
              <a:latin typeface="Arial" charset="0"/>
            </a:endParaRPr>
          </a:p>
          <a:p>
            <a:endParaRPr lang="es-ES" sz="1800" dirty="0">
              <a:latin typeface="Arial" charset="0"/>
            </a:endParaRPr>
          </a:p>
        </p:txBody>
      </p:sp>
      <p:pic>
        <p:nvPicPr>
          <p:cNvPr id="4"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360000" y="158268"/>
            <a:ext cx="3926247" cy="1484782"/>
          </a:xfrm>
          <a:prstGeom prst="rect">
            <a:avLst/>
          </a:prstGeom>
          <a:noFill/>
          <a:ln w="9525">
            <a:solidFill>
              <a:schemeClr val="tx1"/>
            </a:solidFill>
            <a:round/>
            <a:headEnd/>
            <a:tailEnd/>
          </a:ln>
        </p:spPr>
        <p:txBody>
          <a:bodyPr lIns="81639" tIns="44934" rIns="81639" bIns="40820"/>
          <a:lstStyle/>
          <a:p>
            <a:pPr algn="ctr">
              <a:tabLst>
                <a:tab pos="656650" algn="l"/>
                <a:tab pos="1313299" algn="l"/>
                <a:tab pos="1969949" algn="l"/>
                <a:tab pos="2626599" algn="l"/>
              </a:tabLst>
            </a:pPr>
            <a:r>
              <a:rPr lang="en-US" sz="2200" b="1" dirty="0">
                <a:ea typeface="DejaVu Sans" pitchFamily="16" charset="0"/>
                <a:cs typeface="DejaVu Sans" pitchFamily="16" charset="0"/>
              </a:rPr>
              <a:t>Differences of DJF mean precipitation between (2079-2999) and (1979-1999)</a:t>
            </a:r>
          </a:p>
        </p:txBody>
      </p:sp>
      <p:pic>
        <p:nvPicPr>
          <p:cNvPr id="19461" name="Picture 2"/>
          <p:cNvPicPr>
            <a:picLocks noChangeAspect="1" noChangeArrowheads="1"/>
          </p:cNvPicPr>
          <p:nvPr/>
        </p:nvPicPr>
        <p:blipFill>
          <a:blip r:embed="rId3"/>
          <a:srcRect/>
          <a:stretch>
            <a:fillRect/>
          </a:stretch>
        </p:blipFill>
        <p:spPr bwMode="auto">
          <a:xfrm>
            <a:off x="467368" y="2727271"/>
            <a:ext cx="3818880" cy="2916307"/>
          </a:xfrm>
          <a:prstGeom prst="rect">
            <a:avLst/>
          </a:prstGeom>
          <a:noFill/>
          <a:ln w="9525">
            <a:noFill/>
            <a:round/>
            <a:headEnd/>
            <a:tailEnd/>
          </a:ln>
        </p:spPr>
      </p:pic>
      <p:pic>
        <p:nvPicPr>
          <p:cNvPr id="19463" name="Picture 3"/>
          <p:cNvPicPr>
            <a:picLocks noChangeAspect="1" noChangeArrowheads="1"/>
          </p:cNvPicPr>
          <p:nvPr/>
        </p:nvPicPr>
        <p:blipFill>
          <a:blip r:embed="rId4"/>
          <a:srcRect/>
          <a:stretch>
            <a:fillRect/>
          </a:stretch>
        </p:blipFill>
        <p:spPr bwMode="auto">
          <a:xfrm>
            <a:off x="-32" y="2428868"/>
            <a:ext cx="489600" cy="3564374"/>
          </a:xfrm>
          <a:prstGeom prst="rect">
            <a:avLst/>
          </a:prstGeom>
          <a:noFill/>
          <a:ln w="9525">
            <a:noFill/>
            <a:round/>
            <a:headEnd/>
            <a:tailEnd/>
          </a:ln>
        </p:spPr>
      </p:pic>
      <p:sp>
        <p:nvSpPr>
          <p:cNvPr id="19464" name="8 CuadroTexto"/>
          <p:cNvSpPr txBox="1">
            <a:spLocks noChangeArrowheads="1"/>
          </p:cNvSpPr>
          <p:nvPr/>
        </p:nvSpPr>
        <p:spPr bwMode="auto">
          <a:xfrm>
            <a:off x="285720" y="1785926"/>
            <a:ext cx="3972714" cy="914753"/>
          </a:xfrm>
          <a:prstGeom prst="rect">
            <a:avLst/>
          </a:prstGeom>
          <a:noFill/>
          <a:ln w="9525">
            <a:noFill/>
            <a:miter lim="800000"/>
            <a:headEnd/>
            <a:tailEnd/>
          </a:ln>
        </p:spPr>
        <p:txBody>
          <a:bodyPr wrap="square" lIns="82945" tIns="41473" rIns="82945" bIns="41473">
            <a:spAutoFit/>
          </a:bodyPr>
          <a:lstStyle/>
          <a:p>
            <a:pPr algn="ctr"/>
            <a:r>
              <a:rPr lang="en-US" b="1" dirty="0" smtClean="0">
                <a:solidFill>
                  <a:srgbClr val="0070C0"/>
                </a:solidFill>
              </a:rPr>
              <a:t>From the ensemble of 18  </a:t>
            </a:r>
            <a:r>
              <a:rPr lang="en-US" b="1" dirty="0">
                <a:solidFill>
                  <a:srgbClr val="0070C0"/>
                </a:solidFill>
              </a:rPr>
              <a:t>Models from </a:t>
            </a:r>
            <a:r>
              <a:rPr lang="en-US" b="1" dirty="0" smtClean="0">
                <a:solidFill>
                  <a:srgbClr val="0070C0"/>
                </a:solidFill>
              </a:rPr>
              <a:t>WCRP/CMIP3 dataset (SRESA1B Scenario)</a:t>
            </a:r>
            <a:endParaRPr lang="en-US" b="1" dirty="0">
              <a:solidFill>
                <a:srgbClr val="0070C0"/>
              </a:solidFill>
            </a:endParaRPr>
          </a:p>
        </p:txBody>
      </p:sp>
      <p:sp>
        <p:nvSpPr>
          <p:cNvPr id="8" name="Text Box 7"/>
          <p:cNvSpPr txBox="1">
            <a:spLocks noChangeArrowheads="1"/>
          </p:cNvSpPr>
          <p:nvPr/>
        </p:nvSpPr>
        <p:spPr bwMode="auto">
          <a:xfrm>
            <a:off x="4643470" y="0"/>
            <a:ext cx="4572000" cy="1363648"/>
          </a:xfrm>
          <a:prstGeom prst="rect">
            <a:avLst/>
          </a:prstGeom>
          <a:noFill/>
          <a:ln w="9525">
            <a:noFill/>
            <a:round/>
            <a:headEnd/>
            <a:tailEnd/>
          </a:ln>
        </p:spPr>
        <p:txBody>
          <a:bodyPr lIns="90000" tIns="49536" rIns="90000" bIns="45000"/>
          <a:lstStyle/>
          <a:p>
            <a:pPr algn="ctr">
              <a:tabLst>
                <a:tab pos="723900" algn="l"/>
                <a:tab pos="1447800" algn="l"/>
                <a:tab pos="2171700" algn="l"/>
                <a:tab pos="2895600" algn="l"/>
                <a:tab pos="3619500" algn="l"/>
              </a:tabLst>
            </a:pPr>
            <a:r>
              <a:rPr lang="en-US" sz="2400" b="1" dirty="0">
                <a:ea typeface="DejaVu Sans" pitchFamily="16" charset="0"/>
                <a:cs typeface="DejaVu Sans" pitchFamily="16" charset="0"/>
              </a:rPr>
              <a:t>Leading patterns of year-to-year variability  of DJF precipitation </a:t>
            </a:r>
            <a:r>
              <a:rPr lang="en-US" sz="2400" b="1" dirty="0" smtClean="0">
                <a:ea typeface="DejaVu Sans" pitchFamily="16" charset="0"/>
                <a:cs typeface="DejaVu Sans" pitchFamily="16" charset="0"/>
              </a:rPr>
              <a:t>anomalies (EOF1)</a:t>
            </a:r>
            <a:endParaRPr lang="en-US" sz="2400" b="1" dirty="0">
              <a:ea typeface="DejaVu Sans" pitchFamily="16" charset="0"/>
              <a:cs typeface="DejaVu Sans" pitchFamily="16" charset="0"/>
            </a:endParaRPr>
          </a:p>
        </p:txBody>
      </p:sp>
      <p:pic>
        <p:nvPicPr>
          <p:cNvPr id="11" name="Picture 11"/>
          <p:cNvPicPr>
            <a:picLocks noChangeAspect="1" noChangeArrowheads="1"/>
          </p:cNvPicPr>
          <p:nvPr/>
        </p:nvPicPr>
        <p:blipFill>
          <a:blip r:embed="rId5"/>
          <a:srcRect/>
          <a:stretch>
            <a:fillRect/>
          </a:stretch>
        </p:blipFill>
        <p:spPr bwMode="auto">
          <a:xfrm>
            <a:off x="5429256" y="3286124"/>
            <a:ext cx="3343272" cy="468565"/>
          </a:xfrm>
          <a:prstGeom prst="rect">
            <a:avLst/>
          </a:prstGeom>
          <a:noFill/>
          <a:ln w="9525">
            <a:noFill/>
            <a:round/>
            <a:headEnd/>
            <a:tailEnd/>
          </a:ln>
        </p:spPr>
      </p:pic>
      <p:pic>
        <p:nvPicPr>
          <p:cNvPr id="9" name="Picture 15"/>
          <p:cNvPicPr>
            <a:picLocks noChangeAspect="1" noChangeArrowheads="1"/>
          </p:cNvPicPr>
          <p:nvPr/>
        </p:nvPicPr>
        <p:blipFill>
          <a:blip r:embed="rId6"/>
          <a:srcRect/>
          <a:stretch>
            <a:fillRect/>
          </a:stretch>
        </p:blipFill>
        <p:spPr bwMode="auto">
          <a:xfrm>
            <a:off x="5357818" y="1142984"/>
            <a:ext cx="3230562" cy="2233613"/>
          </a:xfrm>
          <a:prstGeom prst="rect">
            <a:avLst/>
          </a:prstGeom>
          <a:noFill/>
          <a:ln w="9525">
            <a:noFill/>
            <a:round/>
            <a:headEnd/>
            <a:tailEnd/>
          </a:ln>
        </p:spPr>
      </p:pic>
      <p:pic>
        <p:nvPicPr>
          <p:cNvPr id="12" name="Picture 2"/>
          <p:cNvPicPr>
            <a:picLocks noChangeAspect="1" noChangeArrowheads="1"/>
          </p:cNvPicPr>
          <p:nvPr/>
        </p:nvPicPr>
        <p:blipFill>
          <a:blip r:embed="rId7"/>
          <a:srcRect l="36960" t="1165" r="31535" b="2562"/>
          <a:stretch>
            <a:fillRect/>
          </a:stretch>
        </p:blipFill>
        <p:spPr bwMode="auto">
          <a:xfrm>
            <a:off x="7001621" y="3786214"/>
            <a:ext cx="999403" cy="3000372"/>
          </a:xfrm>
          <a:prstGeom prst="rect">
            <a:avLst/>
          </a:prstGeom>
          <a:noFill/>
          <a:ln w="9525">
            <a:noFill/>
            <a:round/>
            <a:headEnd/>
            <a:tailEnd/>
          </a:ln>
        </p:spPr>
      </p:pic>
      <p:pic>
        <p:nvPicPr>
          <p:cNvPr id="13" name="Picture 3"/>
          <p:cNvPicPr>
            <a:picLocks noChangeAspect="1" noChangeArrowheads="1"/>
          </p:cNvPicPr>
          <p:nvPr/>
        </p:nvPicPr>
        <p:blipFill>
          <a:blip r:embed="rId8"/>
          <a:srcRect/>
          <a:stretch>
            <a:fillRect/>
          </a:stretch>
        </p:blipFill>
        <p:spPr bwMode="auto">
          <a:xfrm>
            <a:off x="4357686" y="6000768"/>
            <a:ext cx="2378071" cy="746345"/>
          </a:xfrm>
          <a:prstGeom prst="rect">
            <a:avLst/>
          </a:prstGeom>
          <a:noFill/>
          <a:ln w="9525">
            <a:noFill/>
            <a:round/>
            <a:headEnd/>
            <a:tailEnd/>
          </a:ln>
        </p:spPr>
      </p:pic>
      <p:sp>
        <p:nvSpPr>
          <p:cNvPr id="14" name="Text Box 1"/>
          <p:cNvSpPr txBox="1">
            <a:spLocks noChangeArrowheads="1"/>
          </p:cNvSpPr>
          <p:nvPr/>
        </p:nvSpPr>
        <p:spPr bwMode="auto">
          <a:xfrm>
            <a:off x="4500562" y="3930669"/>
            <a:ext cx="2286016" cy="1998661"/>
          </a:xfrm>
          <a:prstGeom prst="rect">
            <a:avLst/>
          </a:prstGeom>
          <a:noFill/>
          <a:ln w="9525">
            <a:noFill/>
            <a:round/>
            <a:headEnd/>
            <a:tailEnd/>
          </a:ln>
        </p:spPr>
        <p:txBody>
          <a:bodyPr lIns="90000" tIns="49536" rIns="90000" bIns="45000"/>
          <a:lstStyle/>
          <a:p>
            <a:pPr algn="ctr">
              <a:tabLst>
                <a:tab pos="723900" algn="l"/>
                <a:tab pos="1447800" algn="l"/>
                <a:tab pos="2171700" algn="l"/>
                <a:tab pos="2895600" algn="l"/>
              </a:tabLst>
            </a:pPr>
            <a:r>
              <a:rPr lang="en-US" sz="2400" b="1" dirty="0" smtClean="0">
                <a:ea typeface="DejaVu Sans" pitchFamily="16" charset="0"/>
                <a:cs typeface="DejaVu Sans" pitchFamily="16" charset="0"/>
              </a:rPr>
              <a:t>Changes in the Number </a:t>
            </a:r>
            <a:r>
              <a:rPr lang="en-US" sz="2400" b="1" dirty="0">
                <a:ea typeface="DejaVu Sans" pitchFamily="16" charset="0"/>
                <a:cs typeface="DejaVu Sans" pitchFamily="16" charset="0"/>
              </a:rPr>
              <a:t>of positive and negative </a:t>
            </a:r>
            <a:r>
              <a:rPr lang="en-US" sz="2400" b="1" dirty="0" smtClean="0">
                <a:ea typeface="DejaVu Sans" pitchFamily="16" charset="0"/>
                <a:cs typeface="DejaVu Sans" pitchFamily="16" charset="0"/>
              </a:rPr>
              <a:t>EOF1 seasonal events</a:t>
            </a:r>
            <a:endParaRPr lang="en-US" sz="2400" b="1" dirty="0">
              <a:ea typeface="DejaVu Sans" pitchFamily="16" charset="0"/>
              <a:cs typeface="DejaVu Sans" pitchFamily="16" charset="0"/>
            </a:endParaRPr>
          </a:p>
        </p:txBody>
      </p:sp>
      <p:pic>
        <p:nvPicPr>
          <p:cNvPr id="15" name="Picture 2" descr="CIMA2"/>
          <p:cNvPicPr>
            <a:picLocks noChangeAspect="1" noChangeArrowheads="1"/>
          </p:cNvPicPr>
          <p:nvPr/>
        </p:nvPicPr>
        <p:blipFill>
          <a:blip r:embed="rId9" cstate="print"/>
          <a:srcRect/>
          <a:stretch>
            <a:fillRect/>
          </a:stretch>
        </p:blipFill>
        <p:spPr bwMode="auto">
          <a:xfrm>
            <a:off x="8030942" y="5929330"/>
            <a:ext cx="1184528" cy="928670"/>
          </a:xfrm>
          <a:prstGeom prst="rect">
            <a:avLst/>
          </a:prstGeom>
          <a:noFill/>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14"/>
            <a:ext cx="8301038" cy="1143000"/>
          </a:xfrm>
          <a:solidFill>
            <a:srgbClr val="00B050"/>
          </a:solidFill>
        </p:spPr>
        <p:txBody>
          <a:bodyPr>
            <a:noAutofit/>
          </a:bodyPr>
          <a:lstStyle/>
          <a:p>
            <a:r>
              <a:rPr lang="en-US" sz="3600" b="1" dirty="0" smtClean="0">
                <a:solidFill>
                  <a:schemeClr val="bg1"/>
                </a:solidFill>
              </a:rPr>
              <a:t>Regional Climate Modeling over South America</a:t>
            </a:r>
            <a:endParaRPr lang="en-US" sz="3600" b="1" dirty="0">
              <a:solidFill>
                <a:schemeClr val="bg1"/>
              </a:solidFill>
            </a:endParaRPr>
          </a:p>
        </p:txBody>
      </p:sp>
      <p:sp>
        <p:nvSpPr>
          <p:cNvPr id="3" name="2 Subtítulo"/>
          <p:cNvSpPr>
            <a:spLocks noGrp="1"/>
          </p:cNvSpPr>
          <p:nvPr>
            <p:ph idx="1"/>
          </p:nvPr>
        </p:nvSpPr>
        <p:spPr>
          <a:xfrm>
            <a:off x="571472" y="2214554"/>
            <a:ext cx="8229600" cy="4214842"/>
          </a:xfrm>
        </p:spPr>
        <p:txBody>
          <a:bodyPr>
            <a:normAutofit fontScale="77500" lnSpcReduction="20000"/>
          </a:bodyPr>
          <a:lstStyle/>
          <a:p>
            <a:pPr algn="ctr">
              <a:buNone/>
            </a:pPr>
            <a:r>
              <a:rPr lang="en-US" b="1" dirty="0" smtClean="0"/>
              <a:t>Scientific questions</a:t>
            </a:r>
          </a:p>
          <a:p>
            <a:r>
              <a:rPr lang="en-US" dirty="0" smtClean="0"/>
              <a:t>To what extent RCMs are capable of reproducing the main features of regional climate over SA?</a:t>
            </a:r>
          </a:p>
          <a:p>
            <a:pPr lvl="1"/>
            <a:r>
              <a:rPr lang="en-US" dirty="0" smtClean="0"/>
              <a:t>How large are the uncertainties in reproducing regional climate features?</a:t>
            </a:r>
          </a:p>
          <a:p>
            <a:pPr lvl="1"/>
            <a:r>
              <a:rPr lang="en-US" dirty="0" smtClean="0"/>
              <a:t>What are the main limitations in simulating regional climate?</a:t>
            </a:r>
          </a:p>
          <a:p>
            <a:r>
              <a:rPr lang="en-US" dirty="0" smtClean="0"/>
              <a:t>What is the magnitude and spatial pattern of the response of regional climate to regional and remote </a:t>
            </a:r>
            <a:r>
              <a:rPr lang="en-US" dirty="0" err="1" smtClean="0"/>
              <a:t>forcings</a:t>
            </a:r>
            <a:r>
              <a:rPr lang="en-US" dirty="0" smtClean="0"/>
              <a:t>? </a:t>
            </a:r>
          </a:p>
          <a:p>
            <a:pPr lvl="1"/>
            <a:r>
              <a:rPr lang="en-US" dirty="0" smtClean="0"/>
              <a:t>Regional </a:t>
            </a:r>
            <a:r>
              <a:rPr lang="en-US" dirty="0" err="1" smtClean="0"/>
              <a:t>forcings</a:t>
            </a:r>
            <a:r>
              <a:rPr lang="en-US" dirty="0" smtClean="0"/>
              <a:t>: Land use changes</a:t>
            </a:r>
          </a:p>
          <a:p>
            <a:pPr lvl="1"/>
            <a:r>
              <a:rPr lang="en-US" dirty="0" smtClean="0"/>
              <a:t>Remote </a:t>
            </a:r>
            <a:r>
              <a:rPr lang="en-US" dirty="0" err="1" smtClean="0"/>
              <a:t>forcings</a:t>
            </a:r>
            <a:r>
              <a:rPr lang="en-US" dirty="0" smtClean="0"/>
              <a:t>: increase of GHG concentrations.</a:t>
            </a:r>
          </a:p>
          <a:p>
            <a:r>
              <a:rPr lang="en-US" dirty="0" smtClean="0"/>
              <a:t>How reliable/robust are the regional climate responses to regional and remote </a:t>
            </a:r>
            <a:r>
              <a:rPr lang="en-US" dirty="0" err="1" smtClean="0"/>
              <a:t>forcings</a:t>
            </a:r>
            <a:r>
              <a:rPr lang="en-US" dirty="0"/>
              <a:t>?</a:t>
            </a:r>
            <a:r>
              <a:rPr lang="en-US" dirty="0" smtClean="0"/>
              <a:t> </a:t>
            </a:r>
          </a:p>
          <a:p>
            <a:endParaRPr lang="en-US" dirty="0" smtClean="0"/>
          </a:p>
        </p:txBody>
      </p:sp>
      <p:sp>
        <p:nvSpPr>
          <p:cNvPr id="5" name="4 Rectángulo"/>
          <p:cNvSpPr/>
          <p:nvPr/>
        </p:nvSpPr>
        <p:spPr>
          <a:xfrm>
            <a:off x="1000100" y="1428736"/>
            <a:ext cx="7500990" cy="461665"/>
          </a:xfrm>
          <a:prstGeom prst="rect">
            <a:avLst/>
          </a:prstGeom>
        </p:spPr>
        <p:txBody>
          <a:bodyPr wrap="square">
            <a:spAutoFit/>
          </a:bodyPr>
          <a:lstStyle/>
          <a:p>
            <a:pPr marL="342900" lvl="0" indent="-342900" algn="ctr">
              <a:spcBef>
                <a:spcPct val="20000"/>
              </a:spcBef>
            </a:pPr>
            <a:r>
              <a:rPr lang="es-MX" sz="2400" b="1" dirty="0" err="1" smtClean="0">
                <a:solidFill>
                  <a:srgbClr val="0070C0"/>
                </a:solidFill>
              </a:rPr>
              <a:t>Research</a:t>
            </a:r>
            <a:r>
              <a:rPr lang="es-MX" sz="2400" b="1" dirty="0" smtClean="0">
                <a:solidFill>
                  <a:srgbClr val="0070C0"/>
                </a:solidFill>
              </a:rPr>
              <a:t> </a:t>
            </a:r>
            <a:r>
              <a:rPr lang="es-MX" sz="2400" b="1" dirty="0" err="1" smtClean="0">
                <a:solidFill>
                  <a:srgbClr val="0070C0"/>
                </a:solidFill>
              </a:rPr>
              <a:t>Staff</a:t>
            </a:r>
            <a:r>
              <a:rPr lang="es-MX" sz="2400" b="1" dirty="0" smtClean="0">
                <a:solidFill>
                  <a:srgbClr val="0070C0"/>
                </a:solidFill>
              </a:rPr>
              <a:t>: S. </a:t>
            </a:r>
            <a:r>
              <a:rPr lang="es-MX" sz="2400" b="1" dirty="0" err="1" smtClean="0">
                <a:solidFill>
                  <a:srgbClr val="0070C0"/>
                </a:solidFill>
              </a:rPr>
              <a:t>Solman</a:t>
            </a:r>
            <a:r>
              <a:rPr lang="es-MX" sz="2400" b="1" dirty="0" smtClean="0">
                <a:solidFill>
                  <a:srgbClr val="0070C0"/>
                </a:solidFill>
              </a:rPr>
              <a:t> and </a:t>
            </a:r>
            <a:r>
              <a:rPr lang="es-MX" sz="2400" b="1" dirty="0" err="1" smtClean="0">
                <a:solidFill>
                  <a:srgbClr val="0070C0"/>
                </a:solidFill>
              </a:rPr>
              <a:t>collaborators</a:t>
            </a:r>
            <a:r>
              <a:rPr lang="es-MX" sz="2400" b="1" dirty="0" smtClean="0">
                <a:solidFill>
                  <a:srgbClr val="0070C0"/>
                </a:solidFill>
              </a:rPr>
              <a:t> </a:t>
            </a:r>
            <a:endParaRPr lang="es-MX" sz="2400" b="1" dirty="0">
              <a:solidFill>
                <a:srgbClr val="0070C0"/>
              </a:solidFill>
            </a:endParaRPr>
          </a:p>
        </p:txBody>
      </p:sp>
      <p:pic>
        <p:nvPicPr>
          <p:cNvPr id="6" name="Picture 2" descr="CIMA2"/>
          <p:cNvPicPr>
            <a:picLocks noChangeAspect="1" noChangeArrowheads="1"/>
          </p:cNvPicPr>
          <p:nvPr/>
        </p:nvPicPr>
        <p:blipFill>
          <a:blip r:embed="rId2" cstate="print"/>
          <a:srcRect/>
          <a:stretch>
            <a:fillRect/>
          </a:stretch>
        </p:blipFill>
        <p:spPr bwMode="auto">
          <a:xfrm>
            <a:off x="8001024" y="5961906"/>
            <a:ext cx="1142976" cy="89609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3714744" y="2571744"/>
            <a:ext cx="5214974" cy="738664"/>
          </a:xfrm>
          <a:prstGeom prst="rect">
            <a:avLst/>
          </a:prstGeom>
          <a:noFill/>
          <a:ln w="9525">
            <a:solidFill>
              <a:srgbClr val="002060"/>
            </a:solidFill>
            <a:miter lim="800000"/>
            <a:headEnd/>
            <a:tailEnd/>
          </a:ln>
          <a:effectLst/>
        </p:spPr>
        <p:txBody>
          <a:bodyPr wrap="square">
            <a:spAutoFit/>
          </a:bodyPr>
          <a:lstStyle/>
          <a:p>
            <a:pPr>
              <a:spcBef>
                <a:spcPct val="50000"/>
              </a:spcBef>
            </a:pPr>
            <a:r>
              <a:rPr lang="en-US" sz="1400" dirty="0"/>
              <a:t>Fig2: Differences in temperature at 2m between FOREST </a:t>
            </a:r>
            <a:r>
              <a:rPr lang="en-US" sz="1400" dirty="0" smtClean="0"/>
              <a:t>and </a:t>
            </a:r>
            <a:r>
              <a:rPr lang="en-US" sz="1400" dirty="0"/>
              <a:t>BARE </a:t>
            </a:r>
            <a:r>
              <a:rPr lang="en-US" sz="1400" dirty="0" smtClean="0"/>
              <a:t>simulations </a:t>
            </a:r>
            <a:r>
              <a:rPr lang="en-US" sz="1400" dirty="0"/>
              <a:t>for DJF 1996-1997. </a:t>
            </a:r>
            <a:r>
              <a:rPr lang="en-US" sz="1400" dirty="0" smtClean="0"/>
              <a:t>Shaded areas indicate significant changes (95</a:t>
            </a:r>
            <a:r>
              <a:rPr lang="en-US" sz="1400" dirty="0"/>
              <a:t>% </a:t>
            </a:r>
            <a:r>
              <a:rPr lang="en-US" sz="1400" dirty="0" smtClean="0"/>
              <a:t>level).</a:t>
            </a:r>
            <a:endParaRPr lang="en-US" sz="1400" dirty="0"/>
          </a:p>
        </p:txBody>
      </p:sp>
      <p:pic>
        <p:nvPicPr>
          <p:cNvPr id="2052" name="Picture 4" descr="t2msig_DEF96_bosq-bare"/>
          <p:cNvPicPr>
            <a:picLocks noChangeAspect="1" noChangeArrowheads="1"/>
          </p:cNvPicPr>
          <p:nvPr/>
        </p:nvPicPr>
        <p:blipFill>
          <a:blip r:embed="rId2"/>
          <a:srcRect l="11244" t="5922" r="8630" b="3821"/>
          <a:stretch>
            <a:fillRect/>
          </a:stretch>
        </p:blipFill>
        <p:spPr bwMode="auto">
          <a:xfrm>
            <a:off x="4143372" y="3357562"/>
            <a:ext cx="4248150" cy="3500438"/>
          </a:xfrm>
          <a:prstGeom prst="rect">
            <a:avLst/>
          </a:prstGeom>
          <a:noFill/>
        </p:spPr>
      </p:pic>
      <p:grpSp>
        <p:nvGrpSpPr>
          <p:cNvPr id="2" name="Group 7"/>
          <p:cNvGrpSpPr>
            <a:grpSpLocks/>
          </p:cNvGrpSpPr>
          <p:nvPr/>
        </p:nvGrpSpPr>
        <p:grpSpPr bwMode="auto">
          <a:xfrm>
            <a:off x="142844" y="3571876"/>
            <a:ext cx="3248018" cy="2492373"/>
            <a:chOff x="1066" y="500"/>
            <a:chExt cx="3764" cy="3054"/>
          </a:xfrm>
        </p:grpSpPr>
        <p:pic>
          <p:nvPicPr>
            <p:cNvPr id="2056" name="Picture 8"/>
            <p:cNvPicPr>
              <a:picLocks noChangeAspect="1" noChangeArrowheads="1"/>
            </p:cNvPicPr>
            <p:nvPr/>
          </p:nvPicPr>
          <p:blipFill>
            <a:blip r:embed="rId3"/>
            <a:srcRect/>
            <a:stretch>
              <a:fillRect/>
            </a:stretch>
          </p:blipFill>
          <p:spPr bwMode="auto">
            <a:xfrm>
              <a:off x="1066" y="500"/>
              <a:ext cx="3764" cy="3054"/>
            </a:xfrm>
            <a:prstGeom prst="rect">
              <a:avLst/>
            </a:prstGeom>
            <a:noFill/>
            <a:ln w="9525">
              <a:noFill/>
              <a:miter lim="800000"/>
              <a:headEnd/>
              <a:tailEnd/>
            </a:ln>
            <a:effectLst/>
          </p:spPr>
        </p:pic>
        <p:sp>
          <p:nvSpPr>
            <p:cNvPr id="2057" name="Rectangle 9"/>
            <p:cNvSpPr>
              <a:spLocks noChangeArrowheads="1"/>
            </p:cNvSpPr>
            <p:nvPr/>
          </p:nvSpPr>
          <p:spPr bwMode="auto">
            <a:xfrm>
              <a:off x="2699" y="1162"/>
              <a:ext cx="362" cy="1452"/>
            </a:xfrm>
            <a:prstGeom prst="rect">
              <a:avLst/>
            </a:prstGeom>
            <a:solidFill>
              <a:srgbClr val="C0C0C0">
                <a:alpha val="55000"/>
              </a:srgbClr>
            </a:solidFill>
            <a:ln w="38100">
              <a:solidFill>
                <a:schemeClr val="tx1"/>
              </a:solidFill>
              <a:miter lim="800000"/>
              <a:headEnd/>
              <a:tailEnd/>
            </a:ln>
            <a:effectLst/>
          </p:spPr>
          <p:txBody>
            <a:bodyPr wrap="none" anchor="ctr"/>
            <a:lstStyle/>
            <a:p>
              <a:endParaRPr lang="es-AR"/>
            </a:p>
          </p:txBody>
        </p:sp>
        <p:sp>
          <p:nvSpPr>
            <p:cNvPr id="2058" name="Rectangle 10"/>
            <p:cNvSpPr>
              <a:spLocks noChangeArrowheads="1"/>
            </p:cNvSpPr>
            <p:nvPr/>
          </p:nvSpPr>
          <p:spPr bwMode="auto">
            <a:xfrm>
              <a:off x="3061" y="1979"/>
              <a:ext cx="318" cy="317"/>
            </a:xfrm>
            <a:prstGeom prst="rect">
              <a:avLst/>
            </a:prstGeom>
            <a:solidFill>
              <a:srgbClr val="C0C0C0">
                <a:alpha val="55000"/>
              </a:srgbClr>
            </a:solidFill>
            <a:ln w="38100">
              <a:solidFill>
                <a:schemeClr val="tx1"/>
              </a:solidFill>
              <a:miter lim="800000"/>
              <a:headEnd/>
              <a:tailEnd/>
            </a:ln>
            <a:effectLst/>
          </p:spPr>
          <p:txBody>
            <a:bodyPr wrap="none" anchor="ctr"/>
            <a:lstStyle/>
            <a:p>
              <a:endParaRPr lang="es-AR"/>
            </a:p>
          </p:txBody>
        </p:sp>
      </p:grpSp>
      <p:pic>
        <p:nvPicPr>
          <p:cNvPr id="2059" name="Picture 11"/>
          <p:cNvPicPr>
            <a:picLocks noChangeAspect="1" noChangeArrowheads="1"/>
          </p:cNvPicPr>
          <p:nvPr/>
        </p:nvPicPr>
        <p:blipFill>
          <a:blip r:embed="rId4"/>
          <a:srcRect/>
          <a:stretch>
            <a:fillRect/>
          </a:stretch>
        </p:blipFill>
        <p:spPr bwMode="auto">
          <a:xfrm>
            <a:off x="214282" y="6072206"/>
            <a:ext cx="3571868" cy="390525"/>
          </a:xfrm>
          <a:prstGeom prst="rect">
            <a:avLst/>
          </a:prstGeom>
          <a:noFill/>
          <a:ln w="9525">
            <a:noFill/>
            <a:miter lim="800000"/>
            <a:headEnd/>
            <a:tailEnd/>
          </a:ln>
          <a:effectLst/>
        </p:spPr>
      </p:pic>
      <p:sp>
        <p:nvSpPr>
          <p:cNvPr id="2060" name="Text Box 12"/>
          <p:cNvSpPr txBox="1">
            <a:spLocks noChangeArrowheads="1"/>
          </p:cNvSpPr>
          <p:nvPr/>
        </p:nvSpPr>
        <p:spPr bwMode="auto">
          <a:xfrm>
            <a:off x="285720" y="357166"/>
            <a:ext cx="8572560" cy="1815882"/>
          </a:xfrm>
          <a:prstGeom prst="rect">
            <a:avLst/>
          </a:prstGeom>
          <a:noFill/>
          <a:ln w="9525">
            <a:noFill/>
            <a:miter lim="800000"/>
            <a:headEnd/>
            <a:tailEnd/>
          </a:ln>
          <a:effectLst/>
        </p:spPr>
        <p:txBody>
          <a:bodyPr wrap="square">
            <a:spAutoFit/>
          </a:bodyPr>
          <a:lstStyle/>
          <a:p>
            <a:pPr algn="just">
              <a:spcBef>
                <a:spcPct val="50000"/>
              </a:spcBef>
            </a:pPr>
            <a:r>
              <a:rPr lang="en-US" sz="1600" dirty="0"/>
              <a:t>Sensitivity experiments to land </a:t>
            </a:r>
            <a:r>
              <a:rPr lang="en-US" sz="1600" dirty="0" smtClean="0"/>
              <a:t>cover </a:t>
            </a:r>
            <a:r>
              <a:rPr lang="en-US" sz="1600" dirty="0"/>
              <a:t>change were performed with the </a:t>
            </a:r>
            <a:r>
              <a:rPr lang="en-GB" sz="1600" dirty="0"/>
              <a:t>MM5 model</a:t>
            </a:r>
            <a:r>
              <a:rPr lang="en-US" sz="1600" dirty="0"/>
              <a:t>. </a:t>
            </a:r>
            <a:endParaRPr lang="en-US" sz="1600" dirty="0" smtClean="0"/>
          </a:p>
          <a:p>
            <a:pPr algn="just">
              <a:spcBef>
                <a:spcPct val="50000"/>
              </a:spcBef>
            </a:pPr>
            <a:r>
              <a:rPr lang="en-US" sz="1600" dirty="0" smtClean="0"/>
              <a:t>Land </a:t>
            </a:r>
            <a:r>
              <a:rPr lang="en-US" sz="1600" dirty="0"/>
              <a:t>use changes over South </a:t>
            </a:r>
            <a:r>
              <a:rPr lang="en-US" sz="1600" dirty="0" smtClean="0"/>
              <a:t>America have been estimated </a:t>
            </a:r>
            <a:r>
              <a:rPr lang="en-US" sz="1600" dirty="0"/>
              <a:t>from transformed maps based on satellite </a:t>
            </a:r>
            <a:r>
              <a:rPr lang="en-US" sz="1600" dirty="0" smtClean="0"/>
              <a:t>observations </a:t>
            </a:r>
            <a:r>
              <a:rPr lang="en-US" sz="1600" dirty="0"/>
              <a:t>corresponding to 2008 and 2000 respectively. </a:t>
            </a:r>
            <a:endParaRPr lang="en-US" sz="1600" dirty="0" smtClean="0"/>
          </a:p>
          <a:p>
            <a:pPr algn="just">
              <a:spcBef>
                <a:spcPct val="50000"/>
              </a:spcBef>
            </a:pPr>
            <a:r>
              <a:rPr lang="en-US" sz="1600" dirty="0" smtClean="0"/>
              <a:t>Three </a:t>
            </a:r>
            <a:r>
              <a:rPr lang="en-US" sz="1600" dirty="0"/>
              <a:t>idealized land use scenarios were defined, where the natural land cover was replaced over the boxes shown in the figure 1 by dry land crop pasture (CROP simulation), by evergreen broadleaf (FOREST simulation), and by bare soil (BARE simulation) respectively.</a:t>
            </a:r>
            <a:r>
              <a:rPr lang="es-ES" sz="1600" dirty="0"/>
              <a:t> </a:t>
            </a:r>
          </a:p>
        </p:txBody>
      </p:sp>
      <p:sp>
        <p:nvSpPr>
          <p:cNvPr id="2061" name="Text Box 13"/>
          <p:cNvSpPr txBox="1">
            <a:spLocks noChangeArrowheads="1"/>
          </p:cNvSpPr>
          <p:nvPr/>
        </p:nvSpPr>
        <p:spPr bwMode="auto">
          <a:xfrm>
            <a:off x="214282" y="2643182"/>
            <a:ext cx="3214678" cy="954107"/>
          </a:xfrm>
          <a:prstGeom prst="rect">
            <a:avLst/>
          </a:prstGeom>
          <a:noFill/>
          <a:ln w="9525">
            <a:solidFill>
              <a:srgbClr val="FF0000"/>
            </a:solidFill>
            <a:miter lim="800000"/>
            <a:headEnd/>
            <a:tailEnd/>
          </a:ln>
          <a:effectLst/>
        </p:spPr>
        <p:txBody>
          <a:bodyPr wrap="square">
            <a:spAutoFit/>
          </a:bodyPr>
          <a:lstStyle/>
          <a:p>
            <a:pPr>
              <a:spcBef>
                <a:spcPct val="50000"/>
              </a:spcBef>
            </a:pPr>
            <a:r>
              <a:rPr lang="en-US" sz="1400" dirty="0"/>
              <a:t>Fig1: Categories of land use defined in the model. Boxes show the areas that were modified in the sensitivity experiments</a:t>
            </a:r>
          </a:p>
        </p:txBody>
      </p:sp>
      <p:pic>
        <p:nvPicPr>
          <p:cNvPr id="11" name="Picture 2" descr="CIMA2"/>
          <p:cNvPicPr>
            <a:picLocks noChangeAspect="1" noChangeArrowheads="1"/>
          </p:cNvPicPr>
          <p:nvPr/>
        </p:nvPicPr>
        <p:blipFill>
          <a:blip r:embed="rId5" cstate="print"/>
          <a:srcRect/>
          <a:stretch>
            <a:fillRect/>
          </a:stretch>
        </p:blipFill>
        <p:spPr bwMode="auto">
          <a:xfrm>
            <a:off x="8050592" y="6000768"/>
            <a:ext cx="1093408" cy="85723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258888" y="188913"/>
            <a:ext cx="6629400" cy="5078412"/>
            <a:chOff x="801" y="3822"/>
            <a:chExt cx="10440" cy="7999"/>
          </a:xfrm>
        </p:grpSpPr>
        <p:pic>
          <p:nvPicPr>
            <p:cNvPr id="4103" name="Picture 7"/>
            <p:cNvPicPr>
              <a:picLocks noChangeAspect="1" noChangeArrowheads="1"/>
            </p:cNvPicPr>
            <p:nvPr/>
          </p:nvPicPr>
          <p:blipFill>
            <a:blip r:embed="rId2"/>
            <a:srcRect l="10573" t="1497" r="32291"/>
            <a:stretch>
              <a:fillRect/>
            </a:stretch>
          </p:blipFill>
          <p:spPr bwMode="auto">
            <a:xfrm>
              <a:off x="801" y="3822"/>
              <a:ext cx="3421" cy="7998"/>
            </a:xfrm>
            <a:prstGeom prst="rect">
              <a:avLst/>
            </a:prstGeom>
            <a:noFill/>
            <a:ln w="9525">
              <a:noFill/>
              <a:miter lim="800000"/>
              <a:headEnd/>
              <a:tailEnd/>
            </a:ln>
          </p:spPr>
        </p:pic>
        <p:pic>
          <p:nvPicPr>
            <p:cNvPr id="4104" name="Picture 8"/>
            <p:cNvPicPr>
              <a:picLocks noChangeAspect="1" noChangeArrowheads="1"/>
            </p:cNvPicPr>
            <p:nvPr/>
          </p:nvPicPr>
          <p:blipFill>
            <a:blip r:embed="rId3"/>
            <a:srcRect l="10571" t="1744" r="36497"/>
            <a:stretch>
              <a:fillRect/>
            </a:stretch>
          </p:blipFill>
          <p:spPr bwMode="auto">
            <a:xfrm>
              <a:off x="4401" y="3901"/>
              <a:ext cx="3240" cy="7920"/>
            </a:xfrm>
            <a:prstGeom prst="rect">
              <a:avLst/>
            </a:prstGeom>
            <a:noFill/>
            <a:ln w="9525">
              <a:noFill/>
              <a:miter lim="800000"/>
              <a:headEnd/>
              <a:tailEnd/>
            </a:ln>
          </p:spPr>
        </p:pic>
        <p:pic>
          <p:nvPicPr>
            <p:cNvPr id="4105" name="Picture 9"/>
            <p:cNvPicPr>
              <a:picLocks noChangeAspect="1" noChangeArrowheads="1"/>
            </p:cNvPicPr>
            <p:nvPr/>
          </p:nvPicPr>
          <p:blipFill>
            <a:blip r:embed="rId4"/>
            <a:srcRect l="10588" t="1744" r="36470"/>
            <a:stretch>
              <a:fillRect/>
            </a:stretch>
          </p:blipFill>
          <p:spPr bwMode="auto">
            <a:xfrm>
              <a:off x="7821" y="3901"/>
              <a:ext cx="3420" cy="7920"/>
            </a:xfrm>
            <a:prstGeom prst="rect">
              <a:avLst/>
            </a:prstGeom>
            <a:noFill/>
            <a:ln w="9525">
              <a:noFill/>
              <a:miter lim="800000"/>
              <a:headEnd/>
              <a:tailEnd/>
            </a:ln>
          </p:spPr>
        </p:pic>
      </p:grpSp>
      <p:sp>
        <p:nvSpPr>
          <p:cNvPr id="4106" name="Text Box 10"/>
          <p:cNvSpPr txBox="1">
            <a:spLocks noChangeArrowheads="1"/>
          </p:cNvSpPr>
          <p:nvPr/>
        </p:nvSpPr>
        <p:spPr bwMode="auto">
          <a:xfrm>
            <a:off x="684213" y="5516563"/>
            <a:ext cx="7920037" cy="915987"/>
          </a:xfrm>
          <a:prstGeom prst="rect">
            <a:avLst/>
          </a:prstGeom>
          <a:noFill/>
          <a:ln w="9525">
            <a:noFill/>
            <a:miter lim="800000"/>
            <a:headEnd/>
            <a:tailEnd/>
          </a:ln>
          <a:effectLst/>
        </p:spPr>
        <p:txBody>
          <a:bodyPr>
            <a:spAutoFit/>
          </a:bodyPr>
          <a:lstStyle/>
          <a:p>
            <a:pPr>
              <a:spcBef>
                <a:spcPct val="50000"/>
              </a:spcBef>
            </a:pPr>
            <a:r>
              <a:rPr lang="en-US"/>
              <a:t>Change in annual mean temperature (left panels), DJF precipitation (middle panels) and JJA precipitation (right panels) for three decades from the HadCM3 ensemble corresponding to SRESA2 scenario. </a:t>
            </a:r>
            <a:r>
              <a:rPr lang="en-US" sz="1200" b="1"/>
              <a:t>Cabré, Nuñez &amp; Solman</a:t>
            </a:r>
            <a:endParaRPr lang="es-ES" sz="1200" b="1"/>
          </a:p>
        </p:txBody>
      </p:sp>
      <p:pic>
        <p:nvPicPr>
          <p:cNvPr id="7" name="Picture 2" descr="CIMA2"/>
          <p:cNvPicPr>
            <a:picLocks noChangeAspect="1" noChangeArrowheads="1"/>
          </p:cNvPicPr>
          <p:nvPr/>
        </p:nvPicPr>
        <p:blipFill>
          <a:blip r:embed="rId5" cstate="print"/>
          <a:srcRect/>
          <a:stretch>
            <a:fillRect/>
          </a:stretch>
        </p:blipFill>
        <p:spPr bwMode="auto">
          <a:xfrm>
            <a:off x="8050592" y="6000768"/>
            <a:ext cx="1093408" cy="85723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71414"/>
            <a:ext cx="8501090" cy="6429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23866" y="357190"/>
            <a:ext cx="8434414" cy="1214422"/>
          </a:xfrm>
          <a:solidFill>
            <a:srgbClr val="00B050"/>
          </a:solidFill>
        </p:spPr>
        <p:txBody>
          <a:bodyPr>
            <a:normAutofit/>
          </a:bodyPr>
          <a:lstStyle/>
          <a:p>
            <a:r>
              <a:rPr lang="en-US" sz="3200" b="1" dirty="0" smtClean="0">
                <a:solidFill>
                  <a:schemeClr val="bg1"/>
                </a:solidFill>
              </a:rPr>
              <a:t>Studies aimed at the optimization of predictive skill at synoptic and regional scales</a:t>
            </a:r>
            <a:endParaRPr lang="en-US" sz="3200" b="1" dirty="0">
              <a:solidFill>
                <a:schemeClr val="bg1"/>
              </a:solidFill>
            </a:endParaRPr>
          </a:p>
        </p:txBody>
      </p:sp>
      <p:sp>
        <p:nvSpPr>
          <p:cNvPr id="3" name="2 Marcador de contenido"/>
          <p:cNvSpPr>
            <a:spLocks noGrp="1"/>
          </p:cNvSpPr>
          <p:nvPr>
            <p:ph idx="1"/>
          </p:nvPr>
        </p:nvSpPr>
        <p:spPr>
          <a:xfrm>
            <a:off x="228600" y="2895600"/>
            <a:ext cx="8839200" cy="3429000"/>
          </a:xfrm>
        </p:spPr>
        <p:txBody>
          <a:bodyPr>
            <a:noAutofit/>
          </a:bodyPr>
          <a:lstStyle/>
          <a:p>
            <a:pPr>
              <a:buNone/>
            </a:pPr>
            <a:r>
              <a:rPr lang="en-US" sz="2300" dirty="0" smtClean="0"/>
              <a:t>Main activities and areas of research:</a:t>
            </a:r>
          </a:p>
          <a:p>
            <a:r>
              <a:rPr lang="en-US" sz="2300" dirty="0" smtClean="0"/>
              <a:t>Development of probabilistic forecasts for their operational implementation in Argentina</a:t>
            </a:r>
          </a:p>
          <a:p>
            <a:r>
              <a:rPr lang="en-US" sz="2300" dirty="0" smtClean="0"/>
              <a:t>LETKF applied to the estimation of different parameters, in order to reduce the uncertainty related with model parameterizations (</a:t>
            </a:r>
            <a:r>
              <a:rPr lang="en-US" sz="2300" dirty="0" err="1" smtClean="0"/>
              <a:t>i.e</a:t>
            </a:r>
            <a:r>
              <a:rPr lang="en-US" sz="2300" dirty="0" smtClean="0"/>
              <a:t>, convection)</a:t>
            </a:r>
          </a:p>
          <a:p>
            <a:r>
              <a:rPr lang="en-US" sz="2300" dirty="0" smtClean="0"/>
              <a:t>Implementation of a Data Assimilation System for high resolution NWP regional models</a:t>
            </a:r>
          </a:p>
          <a:p>
            <a:r>
              <a:rPr lang="en-US" sz="2300" dirty="0" smtClean="0"/>
              <a:t>Operational web page with forecast products: http://wrf.cima.fcen.uba.ar</a:t>
            </a:r>
          </a:p>
        </p:txBody>
      </p:sp>
      <p:sp>
        <p:nvSpPr>
          <p:cNvPr id="4" name="2 Marcador de contenido"/>
          <p:cNvSpPr txBox="1">
            <a:spLocks/>
          </p:cNvSpPr>
          <p:nvPr/>
        </p:nvSpPr>
        <p:spPr>
          <a:xfrm>
            <a:off x="381000" y="1643050"/>
            <a:ext cx="8534400" cy="1371599"/>
          </a:xfrm>
          <a:prstGeom prst="rect">
            <a:avLst/>
          </a:prstGeom>
        </p:spPr>
        <p:txBody>
          <a:bodyPr vert="horz" lIns="91440" tIns="45720" rIns="91440" bIns="45720" rtlCol="0">
            <a:normAutofit fontScale="62500" lnSpcReduction="20000"/>
          </a:bodyPr>
          <a:lstStyle/>
          <a:p>
            <a:pPr marL="342900" lvl="0" indent="-342900">
              <a:spcBef>
                <a:spcPct val="20000"/>
              </a:spcBef>
              <a:buFont typeface="Arial" pitchFamily="34" charset="0"/>
              <a:buChar cha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Research staff</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 Celeste </a:t>
            </a:r>
            <a:r>
              <a:rPr kumimoji="0" lang="en-US" sz="3200" b="0" i="0" u="none" strike="noStrike" kern="1200" cap="none" spc="0" normalizeH="0" baseline="0" noProof="0" dirty="0" err="1" smtClean="0">
                <a:ln>
                  <a:noFill/>
                </a:ln>
                <a:solidFill>
                  <a:srgbClr val="0070C0"/>
                </a:solidFill>
                <a:effectLst/>
                <a:uLnTx/>
                <a:uFillTx/>
                <a:latin typeface="+mn-lt"/>
                <a:ea typeface="+mn-ea"/>
                <a:cs typeface="+mn-cs"/>
              </a:rPr>
              <a:t>Saulo</a:t>
            </a:r>
            <a:r>
              <a:rPr lang="en-US" sz="3200" dirty="0" smtClean="0">
                <a:solidFill>
                  <a:srgbClr val="0070C0"/>
                </a:solidFill>
              </a:rPr>
              <a:t>, Juan </a:t>
            </a:r>
            <a:r>
              <a:rPr lang="en-US" sz="3200" dirty="0">
                <a:solidFill>
                  <a:srgbClr val="0070C0"/>
                </a:solidFill>
              </a:rPr>
              <a:t>Ruiz, Claudia </a:t>
            </a:r>
            <a:r>
              <a:rPr lang="en-US" sz="3200" dirty="0" smtClean="0">
                <a:solidFill>
                  <a:srgbClr val="0070C0"/>
                </a:solidFill>
              </a:rPr>
              <a:t>Campetella </a:t>
            </a:r>
            <a:endParaRPr kumimoji="0" lang="en-US" sz="32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Graduate students</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  Marcos Saucedo, Pablo Spennemann, Alejandro Godoy,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0070C0"/>
                </a:solidFill>
                <a:effectLst/>
                <a:uLnTx/>
                <a:uFillTx/>
                <a:latin typeface="+mn-lt"/>
                <a:ea typeface="+mn-ea"/>
                <a:cs typeface="+mn-cs"/>
              </a:rPr>
              <a:t>External collaborators</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 Eugenia Kalnay, Manuel Pulido, </a:t>
            </a:r>
            <a:r>
              <a:rPr kumimoji="0" lang="en-US" sz="3200" b="0" i="0" u="none" strike="noStrike" kern="1200" cap="none" spc="0" normalizeH="0" baseline="0" noProof="0" dirty="0" err="1" smtClean="0">
                <a:ln>
                  <a:noFill/>
                </a:ln>
                <a:solidFill>
                  <a:srgbClr val="0070C0"/>
                </a:solidFill>
                <a:effectLst/>
                <a:uLnTx/>
                <a:uFillTx/>
                <a:latin typeface="+mn-lt"/>
                <a:ea typeface="+mn-ea"/>
                <a:cs typeface="+mn-cs"/>
              </a:rPr>
              <a:t>Takemasa</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 Miyoshi,</a:t>
            </a:r>
            <a:r>
              <a:rPr kumimoji="0" lang="en-US" sz="3200" b="0" i="0" u="none" strike="noStrike" kern="1200" cap="none" spc="0" normalizeH="0" noProof="0" dirty="0" smtClean="0">
                <a:ln>
                  <a:noFill/>
                </a:ln>
                <a:solidFill>
                  <a:srgbClr val="0070C0"/>
                </a:solidFill>
                <a:effectLst/>
                <a:uLnTx/>
                <a:uFillTx/>
                <a:latin typeface="+mn-lt"/>
                <a:ea typeface="+mn-ea"/>
                <a:cs typeface="+mn-cs"/>
              </a:rPr>
              <a:t> Lorena Ferreira, Martina Suaya, María </a:t>
            </a:r>
            <a:r>
              <a:rPr kumimoji="0" lang="en-US" sz="3200" b="0" i="0" u="none" strike="noStrike" kern="1200" cap="none" spc="0" normalizeH="0" noProof="0" dirty="0" err="1" smtClean="0">
                <a:ln>
                  <a:noFill/>
                </a:ln>
                <a:solidFill>
                  <a:srgbClr val="0070C0"/>
                </a:solidFill>
                <a:effectLst/>
                <a:uLnTx/>
                <a:uFillTx/>
                <a:latin typeface="+mn-lt"/>
                <a:ea typeface="+mn-ea"/>
                <a:cs typeface="+mn-cs"/>
              </a:rPr>
              <a:t>Skansi</a:t>
            </a:r>
            <a:r>
              <a:rPr kumimoji="0" lang="en-US" sz="3200" b="0" i="0" u="none" strike="noStrike" kern="1200" cap="none" spc="0" normalizeH="0" noProof="0" dirty="0" smtClean="0">
                <a:ln>
                  <a:noFill/>
                </a:ln>
                <a:solidFill>
                  <a:srgbClr val="0070C0"/>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IMA2"/>
          <p:cNvPicPr>
            <a:picLocks noChangeAspect="1" noChangeArrowheads="1"/>
          </p:cNvPicPr>
          <p:nvPr/>
        </p:nvPicPr>
        <p:blipFill>
          <a:blip r:embed="rId3"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l="5354" t="3838" r="7137" b="7726"/>
          <a:stretch>
            <a:fillRect/>
          </a:stretch>
        </p:blipFill>
        <p:spPr bwMode="auto">
          <a:xfrm>
            <a:off x="0" y="1295400"/>
            <a:ext cx="5536299" cy="2684463"/>
          </a:xfrm>
          <a:prstGeom prst="rect">
            <a:avLst/>
          </a:prstGeom>
          <a:noFill/>
          <a:ln w="9525">
            <a:noFill/>
            <a:round/>
            <a:headEnd/>
            <a:tailEnd/>
          </a:ln>
          <a:effectLst/>
        </p:spPr>
      </p:pic>
      <p:sp>
        <p:nvSpPr>
          <p:cNvPr id="2" name="1 Título"/>
          <p:cNvSpPr>
            <a:spLocks noGrp="1"/>
          </p:cNvSpPr>
          <p:nvPr>
            <p:ph type="title"/>
          </p:nvPr>
        </p:nvSpPr>
        <p:spPr>
          <a:xfrm>
            <a:off x="0" y="76200"/>
            <a:ext cx="6477000" cy="990600"/>
          </a:xfrm>
        </p:spPr>
        <p:txBody>
          <a:bodyPr>
            <a:noAutofit/>
          </a:bodyPr>
          <a:lstStyle/>
          <a:p>
            <a:r>
              <a:rPr lang="en-US" sz="2800" dirty="0" smtClean="0"/>
              <a:t>Related results: ensemble generation and calibration applied to probabilistic quantitative precipitation forecasts (PQPF)  </a:t>
            </a:r>
            <a:endParaRPr lang="en-US" sz="2800" dirty="0"/>
          </a:p>
        </p:txBody>
      </p:sp>
      <p:pic>
        <p:nvPicPr>
          <p:cNvPr id="4" name="Picture 2"/>
          <p:cNvPicPr>
            <a:picLocks noChangeAspect="1" noChangeArrowheads="1"/>
          </p:cNvPicPr>
          <p:nvPr/>
        </p:nvPicPr>
        <p:blipFill>
          <a:blip r:embed="rId4" cstate="print"/>
          <a:srcRect l="8396" t="3845" r="5059" b="6420"/>
          <a:stretch>
            <a:fillRect/>
          </a:stretch>
        </p:blipFill>
        <p:spPr bwMode="auto">
          <a:xfrm>
            <a:off x="6429388" y="1085848"/>
            <a:ext cx="2600864" cy="2057400"/>
          </a:xfrm>
          <a:prstGeom prst="rect">
            <a:avLst/>
          </a:prstGeom>
          <a:noFill/>
          <a:ln w="9525">
            <a:noFill/>
            <a:round/>
            <a:headEnd/>
            <a:tailEnd/>
          </a:ln>
          <a:effectLst/>
        </p:spPr>
      </p:pic>
      <p:sp>
        <p:nvSpPr>
          <p:cNvPr id="6" name="Text Box 4"/>
          <p:cNvSpPr txBox="1">
            <a:spLocks noChangeArrowheads="1"/>
          </p:cNvSpPr>
          <p:nvPr/>
        </p:nvSpPr>
        <p:spPr bwMode="auto">
          <a:xfrm>
            <a:off x="1981200" y="1524000"/>
            <a:ext cx="1454887" cy="298733"/>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1200" b="1" dirty="0" smtClean="0">
                <a:solidFill>
                  <a:srgbClr val="0084D1"/>
                </a:solidFill>
                <a:effectLst>
                  <a:outerShdw blurRad="38100" dist="38100" dir="2700000" algn="tl">
                    <a:srgbClr val="C0C0C0"/>
                  </a:outerShdw>
                </a:effectLst>
                <a:ea typeface="DejaVu Sans" charset="0"/>
                <a:cs typeface="DejaVu Sans" charset="0"/>
              </a:rPr>
              <a:t>48-Hr </a:t>
            </a:r>
            <a:r>
              <a:rPr lang="es-AR" sz="1200" b="1" dirty="0" err="1" smtClean="0">
                <a:solidFill>
                  <a:srgbClr val="0084D1"/>
                </a:solidFill>
                <a:effectLst>
                  <a:outerShdw blurRad="38100" dist="38100" dir="2700000" algn="tl">
                    <a:srgbClr val="C0C0C0"/>
                  </a:outerShdw>
                </a:effectLst>
                <a:ea typeface="DejaVu Sans" charset="0"/>
                <a:cs typeface="DejaVu Sans" charset="0"/>
              </a:rPr>
              <a:t>Forecasts</a:t>
            </a:r>
            <a:endParaRPr lang="es-AR" sz="1200" b="1" dirty="0">
              <a:solidFill>
                <a:srgbClr val="0084D1"/>
              </a:solidFill>
              <a:effectLst>
                <a:outerShdw blurRad="38100" dist="38100" dir="2700000" algn="tl">
                  <a:srgbClr val="C0C0C0"/>
                </a:outerShdw>
              </a:effectLst>
              <a:ea typeface="DejaVu Sans" charset="0"/>
              <a:cs typeface="DejaVu Sans" charset="0"/>
            </a:endParaRPr>
          </a:p>
        </p:txBody>
      </p:sp>
      <p:pic>
        <p:nvPicPr>
          <p:cNvPr id="8" name="Picture 2"/>
          <p:cNvPicPr>
            <a:picLocks noChangeAspect="1" noChangeArrowheads="1"/>
          </p:cNvPicPr>
          <p:nvPr/>
        </p:nvPicPr>
        <p:blipFill>
          <a:blip r:embed="rId5" cstate="print"/>
          <a:srcRect l="7141" t="15695" r="8421" b="17569"/>
          <a:stretch>
            <a:fillRect/>
          </a:stretch>
        </p:blipFill>
        <p:spPr bwMode="auto">
          <a:xfrm>
            <a:off x="609600" y="4191000"/>
            <a:ext cx="6389687" cy="2325289"/>
          </a:xfrm>
          <a:prstGeom prst="rect">
            <a:avLst/>
          </a:prstGeom>
          <a:noFill/>
          <a:ln w="9525">
            <a:noFill/>
            <a:round/>
            <a:headEnd/>
            <a:tailEnd/>
          </a:ln>
        </p:spPr>
      </p:pic>
      <p:pic>
        <p:nvPicPr>
          <p:cNvPr id="9" name="Picture 2" descr="CIMA2"/>
          <p:cNvPicPr>
            <a:picLocks noChangeAspect="1" noChangeArrowheads="1"/>
          </p:cNvPicPr>
          <p:nvPr/>
        </p:nvPicPr>
        <p:blipFill>
          <a:blip r:embed="rId6"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48321" y="1150682"/>
            <a:ext cx="7997760" cy="306752"/>
          </a:xfrm>
          <a:prstGeom prst="rect">
            <a:avLst/>
          </a:prstGeom>
          <a:noFill/>
          <a:ln w="9525">
            <a:noFill/>
            <a:round/>
            <a:headEnd/>
            <a:tailEnd/>
          </a:ln>
          <a:effectLst/>
        </p:spPr>
        <p:txBody>
          <a:bodyPr wrap="none" lIns="82945" tIns="41473" rIns="82945" bIns="41473" anchor="ctr"/>
          <a:lstStyle/>
          <a:p>
            <a:endParaRPr lang="en-US"/>
          </a:p>
        </p:txBody>
      </p:sp>
      <p:sp>
        <p:nvSpPr>
          <p:cNvPr id="3075" name="Text Box 3"/>
          <p:cNvSpPr txBox="1">
            <a:spLocks noChangeArrowheads="1"/>
          </p:cNvSpPr>
          <p:nvPr/>
        </p:nvSpPr>
        <p:spPr bwMode="auto">
          <a:xfrm>
            <a:off x="1" y="694153"/>
            <a:ext cx="8131680" cy="1237090"/>
          </a:xfrm>
          <a:prstGeom prst="rect">
            <a:avLst/>
          </a:prstGeom>
          <a:noFill/>
          <a:ln w="9525">
            <a:noFill/>
            <a:round/>
            <a:headEnd/>
            <a:tailEnd/>
          </a:ln>
          <a:effectLst/>
        </p:spPr>
        <p:txBody>
          <a:bodyPr wrap="none" lIns="82945" tIns="41473" rIns="82945" bIns="41473" anchor="ctr"/>
          <a:lstStyle/>
          <a:p>
            <a:endParaRPr lang="en-US"/>
          </a:p>
        </p:txBody>
      </p:sp>
      <p:grpSp>
        <p:nvGrpSpPr>
          <p:cNvPr id="2" name="24 Grupo"/>
          <p:cNvGrpSpPr/>
          <p:nvPr/>
        </p:nvGrpSpPr>
        <p:grpSpPr>
          <a:xfrm>
            <a:off x="762000" y="1447800"/>
            <a:ext cx="7367040" cy="1700819"/>
            <a:chOff x="797760" y="1477595"/>
            <a:chExt cx="7367040" cy="1700819"/>
          </a:xfrm>
        </p:grpSpPr>
        <p:sp>
          <p:nvSpPr>
            <p:cNvPr id="3076" name="Rectangle 4"/>
            <p:cNvSpPr>
              <a:spLocks noChangeArrowheads="1"/>
            </p:cNvSpPr>
            <p:nvPr/>
          </p:nvSpPr>
          <p:spPr bwMode="auto">
            <a:xfrm>
              <a:off x="2697120" y="1530881"/>
              <a:ext cx="1288800" cy="610624"/>
            </a:xfrm>
            <a:prstGeom prst="rect">
              <a:avLst/>
            </a:prstGeom>
            <a:solidFill>
              <a:srgbClr val="FFCC00"/>
            </a:solidFill>
            <a:ln w="9360">
              <a:solidFill>
                <a:srgbClr val="000000"/>
              </a:solidFill>
              <a:round/>
              <a:headEnd/>
              <a:tailEnd/>
            </a:ln>
            <a:effectLst/>
          </p:spPr>
          <p:txBody>
            <a:bodyPr wrap="none" lIns="74128" tIns="36901" rIns="74128" bIns="36901" anchor="ctr"/>
            <a:lstStyle/>
            <a:p>
              <a:pPr algn="ctr">
                <a:tabLst>
                  <a:tab pos="656650" algn="l"/>
                </a:tabLst>
              </a:pPr>
              <a:r>
                <a:rPr lang="es-AR" sz="1500" b="1" dirty="0" err="1">
                  <a:solidFill>
                    <a:srgbClr val="000099"/>
                  </a:solidFill>
                  <a:ea typeface="DejaVu Sans" charset="0"/>
                  <a:cs typeface="DejaVu Sans" charset="0"/>
                </a:rPr>
                <a:t>First</a:t>
              </a:r>
              <a:r>
                <a:rPr lang="es-AR" sz="1500" b="1" dirty="0">
                  <a:solidFill>
                    <a:srgbClr val="000099"/>
                  </a:solidFill>
                  <a:ea typeface="DejaVu Sans" charset="0"/>
                  <a:cs typeface="DejaVu Sans" charset="0"/>
                </a:rPr>
                <a:t> </a:t>
              </a:r>
              <a:r>
                <a:rPr lang="es-AR" sz="1500" b="1" dirty="0" err="1">
                  <a:solidFill>
                    <a:srgbClr val="000099"/>
                  </a:solidFill>
                  <a:ea typeface="DejaVu Sans" charset="0"/>
                  <a:cs typeface="DejaVu Sans" charset="0"/>
                </a:rPr>
                <a:t>guess</a:t>
              </a:r>
              <a:endParaRPr lang="es-AR" sz="1500" b="1" dirty="0">
                <a:solidFill>
                  <a:srgbClr val="000099"/>
                </a:solidFill>
                <a:ea typeface="DejaVu Sans" charset="0"/>
                <a:cs typeface="DejaVu Sans" charset="0"/>
              </a:endParaRPr>
            </a:p>
            <a:p>
              <a:pPr algn="ctr">
                <a:tabLst>
                  <a:tab pos="656650" algn="l"/>
                </a:tabLst>
              </a:pPr>
              <a:r>
                <a:rPr lang="es-AR" sz="1500" b="1" dirty="0" err="1">
                  <a:solidFill>
                    <a:srgbClr val="000099"/>
                  </a:solidFill>
                  <a:ea typeface="DejaVu Sans" charset="0"/>
                  <a:cs typeface="DejaVu Sans" charset="0"/>
                </a:rPr>
                <a:t>ensemble</a:t>
              </a:r>
              <a:endParaRPr lang="es-AR" sz="1500" b="1" dirty="0">
                <a:solidFill>
                  <a:srgbClr val="000099"/>
                </a:solidFill>
                <a:ea typeface="DejaVu Sans" charset="0"/>
                <a:cs typeface="DejaVu Sans" charset="0"/>
              </a:endParaRPr>
            </a:p>
          </p:txBody>
        </p:sp>
        <p:sp>
          <p:nvSpPr>
            <p:cNvPr id="3077" name="Line 5"/>
            <p:cNvSpPr>
              <a:spLocks noChangeShapeType="1"/>
            </p:cNvSpPr>
            <p:nvPr/>
          </p:nvSpPr>
          <p:spPr bwMode="auto">
            <a:xfrm>
              <a:off x="3985920" y="1853475"/>
              <a:ext cx="624960" cy="1440"/>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79" name="Rectangle 7"/>
            <p:cNvSpPr>
              <a:spLocks noChangeArrowheads="1"/>
            </p:cNvSpPr>
            <p:nvPr/>
          </p:nvSpPr>
          <p:spPr bwMode="auto">
            <a:xfrm>
              <a:off x="6092640" y="1477595"/>
              <a:ext cx="2072160" cy="743118"/>
            </a:xfrm>
            <a:prstGeom prst="rect">
              <a:avLst/>
            </a:prstGeom>
            <a:solidFill>
              <a:srgbClr val="FFCC00"/>
            </a:solidFill>
            <a:ln w="9360">
              <a:solidFill>
                <a:srgbClr val="000000"/>
              </a:solidFill>
              <a:round/>
              <a:headEnd/>
              <a:tailEnd/>
            </a:ln>
            <a:effectLst/>
          </p:spPr>
          <p:txBody>
            <a:bodyPr wrap="none" lIns="74128" tIns="36901" rIns="74128" bIns="36901" anchor="ctr"/>
            <a:lstStyle/>
            <a:p>
              <a:pPr algn="ctr">
                <a:tabLst>
                  <a:tab pos="656650" algn="l"/>
                  <a:tab pos="1313299" algn="l"/>
                  <a:tab pos="1969949" algn="l"/>
                </a:tabLst>
              </a:pPr>
              <a:r>
                <a:rPr lang="es-AR" sz="1500" dirty="0">
                  <a:solidFill>
                    <a:srgbClr val="000000"/>
                  </a:solidFill>
                  <a:ea typeface="DejaVu Sans" charset="0"/>
                  <a:cs typeface="DejaVu Sans" charset="0"/>
                </a:rPr>
                <a:t> </a:t>
              </a:r>
              <a:r>
                <a:rPr lang="es-AR" sz="1500" b="1" dirty="0" err="1">
                  <a:solidFill>
                    <a:srgbClr val="000099"/>
                  </a:solidFill>
                  <a:ea typeface="DejaVu Sans" charset="0"/>
                  <a:cs typeface="DejaVu Sans" charset="0"/>
                </a:rPr>
                <a:t>Analysis</a:t>
              </a:r>
              <a:r>
                <a:rPr lang="es-AR" sz="1500" b="1" dirty="0">
                  <a:solidFill>
                    <a:srgbClr val="000099"/>
                  </a:solidFill>
                  <a:ea typeface="DejaVu Sans" charset="0"/>
                  <a:cs typeface="DejaVu Sans" charset="0"/>
                </a:rPr>
                <a:t> + </a:t>
              </a:r>
            </a:p>
            <a:p>
              <a:pPr algn="ctr">
                <a:tabLst>
                  <a:tab pos="656650" algn="l"/>
                  <a:tab pos="1313299" algn="l"/>
                  <a:tab pos="1969949" algn="l"/>
                </a:tabLst>
              </a:pPr>
              <a:r>
                <a:rPr lang="es-AR" sz="1500" b="1" dirty="0" err="1">
                  <a:solidFill>
                    <a:srgbClr val="000099"/>
                  </a:solidFill>
                  <a:ea typeface="DejaVu Sans" charset="0"/>
                  <a:cs typeface="DejaVu Sans" charset="0"/>
                </a:rPr>
                <a:t>Estimated</a:t>
              </a:r>
              <a:r>
                <a:rPr lang="es-AR" sz="1500" b="1" dirty="0">
                  <a:solidFill>
                    <a:srgbClr val="000099"/>
                  </a:solidFill>
                  <a:ea typeface="DejaVu Sans" charset="0"/>
                  <a:cs typeface="DejaVu Sans" charset="0"/>
                </a:rPr>
                <a:t> </a:t>
              </a:r>
              <a:r>
                <a:rPr lang="es-AR" sz="1500" b="1" dirty="0" err="1">
                  <a:solidFill>
                    <a:srgbClr val="000099"/>
                  </a:solidFill>
                  <a:ea typeface="DejaVu Sans" charset="0"/>
                  <a:cs typeface="DejaVu Sans" charset="0"/>
                </a:rPr>
                <a:t>parameters</a:t>
              </a:r>
              <a:endParaRPr lang="es-AR" sz="1500" b="1" dirty="0">
                <a:solidFill>
                  <a:srgbClr val="000099"/>
                </a:solidFill>
                <a:ea typeface="DejaVu Sans" charset="0"/>
                <a:cs typeface="DejaVu Sans" charset="0"/>
              </a:endParaRPr>
            </a:p>
          </p:txBody>
        </p:sp>
        <p:sp>
          <p:nvSpPr>
            <p:cNvPr id="3080" name="Rectangle 8"/>
            <p:cNvSpPr>
              <a:spLocks noChangeArrowheads="1"/>
            </p:cNvSpPr>
            <p:nvPr/>
          </p:nvSpPr>
          <p:spPr bwMode="auto">
            <a:xfrm>
              <a:off x="4497120" y="2814055"/>
              <a:ext cx="1416960" cy="364359"/>
            </a:xfrm>
            <a:prstGeom prst="rect">
              <a:avLst/>
            </a:prstGeom>
            <a:solidFill>
              <a:srgbClr val="FFCC00"/>
            </a:solidFill>
            <a:ln w="9360">
              <a:solidFill>
                <a:srgbClr val="000000"/>
              </a:solidFill>
              <a:round/>
              <a:headEnd/>
              <a:tailEnd/>
            </a:ln>
            <a:effectLst/>
          </p:spPr>
          <p:txBody>
            <a:bodyPr wrap="none" lIns="74128" tIns="36901" rIns="74128" bIns="36901" anchor="ctr"/>
            <a:lstStyle/>
            <a:p>
              <a:pPr algn="ctr">
                <a:tabLst>
                  <a:tab pos="656650" algn="l"/>
                  <a:tab pos="1313299" algn="l"/>
                </a:tabLst>
              </a:pPr>
              <a:r>
                <a:rPr lang="es-AR" sz="1500" b="1" dirty="0" err="1">
                  <a:solidFill>
                    <a:srgbClr val="000099"/>
                  </a:solidFill>
                  <a:ea typeface="DejaVu Sans" charset="0"/>
                  <a:cs typeface="DejaVu Sans" charset="0"/>
                </a:rPr>
                <a:t>Observations</a:t>
              </a:r>
              <a:endParaRPr lang="es-AR" sz="1500" b="1" dirty="0">
                <a:solidFill>
                  <a:srgbClr val="000099"/>
                </a:solidFill>
                <a:ea typeface="DejaVu Sans" charset="0"/>
                <a:cs typeface="DejaVu Sans" charset="0"/>
              </a:endParaRPr>
            </a:p>
          </p:txBody>
        </p:sp>
        <p:sp>
          <p:nvSpPr>
            <p:cNvPr id="3081" name="Line 9"/>
            <p:cNvSpPr>
              <a:spLocks noChangeShapeType="1"/>
            </p:cNvSpPr>
            <p:nvPr/>
          </p:nvSpPr>
          <p:spPr bwMode="auto">
            <a:xfrm flipV="1">
              <a:off x="5228641" y="2201992"/>
              <a:ext cx="1440" cy="614944"/>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82" name="Line 10"/>
            <p:cNvSpPr>
              <a:spLocks noChangeShapeType="1"/>
            </p:cNvSpPr>
            <p:nvPr/>
          </p:nvSpPr>
          <p:spPr bwMode="auto">
            <a:xfrm>
              <a:off x="6903360" y="2230795"/>
              <a:ext cx="1440" cy="243385"/>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83" name="Rectangle 11"/>
            <p:cNvSpPr>
              <a:spLocks noChangeArrowheads="1"/>
            </p:cNvSpPr>
            <p:nvPr/>
          </p:nvSpPr>
          <p:spPr bwMode="auto">
            <a:xfrm>
              <a:off x="797760" y="1571206"/>
              <a:ext cx="1661760" cy="463729"/>
            </a:xfrm>
            <a:prstGeom prst="rect">
              <a:avLst/>
            </a:prstGeom>
            <a:solidFill>
              <a:srgbClr val="FFCC00"/>
            </a:solidFill>
            <a:ln w="9360">
              <a:solidFill>
                <a:srgbClr val="000000"/>
              </a:solidFill>
              <a:round/>
              <a:headEnd/>
              <a:tailEnd/>
            </a:ln>
            <a:effectLst/>
          </p:spPr>
          <p:txBody>
            <a:bodyPr wrap="none" lIns="74128" tIns="36901" rIns="74128" bIns="36901" anchor="ctr"/>
            <a:lstStyle/>
            <a:p>
              <a:pPr algn="ctr">
                <a:tabLst>
                  <a:tab pos="656650" algn="l"/>
                  <a:tab pos="1313299" algn="l"/>
                </a:tabLst>
              </a:pPr>
              <a:r>
                <a:rPr lang="es-AR" sz="1500" b="1" dirty="0" err="1">
                  <a:solidFill>
                    <a:srgbClr val="000099"/>
                  </a:solidFill>
                  <a:ea typeface="DejaVu Sans" charset="0"/>
                  <a:cs typeface="DejaVu Sans" charset="0"/>
                </a:rPr>
                <a:t>Six</a:t>
              </a:r>
              <a:r>
                <a:rPr lang="es-AR" sz="1500" b="1" dirty="0">
                  <a:solidFill>
                    <a:srgbClr val="000099"/>
                  </a:solidFill>
                  <a:ea typeface="DejaVu Sans" charset="0"/>
                  <a:cs typeface="DejaVu Sans" charset="0"/>
                </a:rPr>
                <a:t> </a:t>
              </a:r>
              <a:r>
                <a:rPr lang="es-AR" sz="1500" b="1" dirty="0" err="1">
                  <a:solidFill>
                    <a:srgbClr val="000099"/>
                  </a:solidFill>
                  <a:ea typeface="DejaVu Sans" charset="0"/>
                  <a:cs typeface="DejaVu Sans" charset="0"/>
                </a:rPr>
                <a:t>hours</a:t>
              </a:r>
              <a:r>
                <a:rPr lang="es-AR" sz="1500" b="1" dirty="0">
                  <a:solidFill>
                    <a:srgbClr val="000099"/>
                  </a:solidFill>
                  <a:ea typeface="DejaVu Sans" charset="0"/>
                  <a:cs typeface="DejaVu Sans" charset="0"/>
                </a:rPr>
                <a:t> </a:t>
              </a:r>
              <a:r>
                <a:rPr lang="es-AR" sz="1500" b="1" dirty="0" err="1">
                  <a:solidFill>
                    <a:srgbClr val="000099"/>
                  </a:solidFill>
                  <a:ea typeface="DejaVu Sans" charset="0"/>
                  <a:cs typeface="DejaVu Sans" charset="0"/>
                </a:rPr>
                <a:t>forecasts</a:t>
              </a:r>
              <a:endParaRPr lang="es-AR" sz="1500" b="1" dirty="0">
                <a:solidFill>
                  <a:srgbClr val="000099"/>
                </a:solidFill>
                <a:ea typeface="DejaVu Sans" charset="0"/>
                <a:cs typeface="DejaVu Sans" charset="0"/>
              </a:endParaRPr>
            </a:p>
            <a:p>
              <a:pPr algn="ctr">
                <a:tabLst>
                  <a:tab pos="656650" algn="l"/>
                  <a:tab pos="1313299" algn="l"/>
                </a:tabLst>
              </a:pPr>
              <a:r>
                <a:rPr lang="es-AR" sz="1500" b="1" dirty="0">
                  <a:solidFill>
                    <a:srgbClr val="000099"/>
                  </a:solidFill>
                  <a:ea typeface="DejaVu Sans" charset="0"/>
                  <a:cs typeface="DejaVu Sans" charset="0"/>
                </a:rPr>
                <a:t>(SPEEDY </a:t>
              </a:r>
              <a:r>
                <a:rPr lang="es-AR" sz="1500" b="1" dirty="0" err="1">
                  <a:solidFill>
                    <a:srgbClr val="000099"/>
                  </a:solidFill>
                  <a:ea typeface="DejaVu Sans" charset="0"/>
                  <a:cs typeface="DejaVu Sans" charset="0"/>
                </a:rPr>
                <a:t>model</a:t>
              </a:r>
              <a:r>
                <a:rPr lang="es-AR" sz="1500" b="1" dirty="0">
                  <a:solidFill>
                    <a:srgbClr val="000099"/>
                  </a:solidFill>
                  <a:ea typeface="DejaVu Sans" charset="0"/>
                  <a:cs typeface="DejaVu Sans" charset="0"/>
                </a:rPr>
                <a:t>)</a:t>
              </a:r>
            </a:p>
          </p:txBody>
        </p:sp>
        <p:sp>
          <p:nvSpPr>
            <p:cNvPr id="3084" name="Line 12"/>
            <p:cNvSpPr>
              <a:spLocks noChangeShapeType="1"/>
            </p:cNvSpPr>
            <p:nvPr/>
          </p:nvSpPr>
          <p:spPr bwMode="auto">
            <a:xfrm flipH="1">
              <a:off x="1748160" y="2498663"/>
              <a:ext cx="5158080" cy="1440"/>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86" name="Rectangle 14"/>
            <p:cNvSpPr>
              <a:spLocks noChangeArrowheads="1"/>
            </p:cNvSpPr>
            <p:nvPr/>
          </p:nvSpPr>
          <p:spPr bwMode="auto">
            <a:xfrm>
              <a:off x="4609440" y="1497757"/>
              <a:ext cx="902880" cy="731597"/>
            </a:xfrm>
            <a:prstGeom prst="rect">
              <a:avLst/>
            </a:prstGeom>
            <a:solidFill>
              <a:srgbClr val="FFCC00"/>
            </a:solidFill>
            <a:ln w="9360">
              <a:solidFill>
                <a:srgbClr val="000000"/>
              </a:solidFill>
              <a:round/>
              <a:headEnd/>
              <a:tailEnd/>
            </a:ln>
            <a:effectLst/>
          </p:spPr>
          <p:txBody>
            <a:bodyPr wrap="none" lIns="74128" tIns="36901" rIns="74128" bIns="36901" anchor="ctr"/>
            <a:lstStyle/>
            <a:p>
              <a:pPr algn="ctr">
                <a:tabLst>
                  <a:tab pos="656650" algn="l"/>
                </a:tabLst>
              </a:pPr>
              <a:r>
                <a:rPr lang="es-AR" sz="1500" b="1" dirty="0">
                  <a:solidFill>
                    <a:srgbClr val="000099"/>
                  </a:solidFill>
                  <a:ea typeface="DejaVu Sans" charset="0"/>
                  <a:cs typeface="DejaVu Sans" charset="0"/>
                </a:rPr>
                <a:t>LETKF</a:t>
              </a:r>
            </a:p>
          </p:txBody>
        </p:sp>
        <p:sp>
          <p:nvSpPr>
            <p:cNvPr id="3087" name="Line 15"/>
            <p:cNvSpPr>
              <a:spLocks noChangeShapeType="1"/>
            </p:cNvSpPr>
            <p:nvPr/>
          </p:nvSpPr>
          <p:spPr bwMode="auto">
            <a:xfrm flipV="1">
              <a:off x="1769761" y="2066618"/>
              <a:ext cx="1440" cy="433485"/>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88" name="Line 16"/>
            <p:cNvSpPr>
              <a:spLocks noChangeShapeType="1"/>
            </p:cNvSpPr>
            <p:nvPr/>
          </p:nvSpPr>
          <p:spPr bwMode="auto">
            <a:xfrm>
              <a:off x="2450880" y="1800189"/>
              <a:ext cx="227520" cy="1441"/>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90" name="Line 18"/>
            <p:cNvSpPr>
              <a:spLocks noChangeShapeType="1"/>
            </p:cNvSpPr>
            <p:nvPr/>
          </p:nvSpPr>
          <p:spPr bwMode="auto">
            <a:xfrm>
              <a:off x="5463360" y="1853475"/>
              <a:ext cx="624960" cy="1440"/>
            </a:xfrm>
            <a:prstGeom prst="line">
              <a:avLst/>
            </a:prstGeom>
            <a:noFill/>
            <a:ln w="9360">
              <a:solidFill>
                <a:srgbClr val="000000"/>
              </a:solidFill>
              <a:miter lim="800000"/>
              <a:headEnd/>
              <a:tailEnd type="triangle" w="med" len="med"/>
            </a:ln>
            <a:effectLst/>
          </p:spPr>
          <p:txBody>
            <a:bodyPr lIns="82945" tIns="41473" rIns="82945" bIns="41473"/>
            <a:lstStyle/>
            <a:p>
              <a:endParaRPr lang="en-US"/>
            </a:p>
          </p:txBody>
        </p:sp>
        <p:sp>
          <p:nvSpPr>
            <p:cNvPr id="3091" name="Oval 19"/>
            <p:cNvSpPr>
              <a:spLocks noChangeArrowheads="1"/>
            </p:cNvSpPr>
            <p:nvPr/>
          </p:nvSpPr>
          <p:spPr bwMode="auto">
            <a:xfrm>
              <a:off x="2450880" y="2284080"/>
              <a:ext cx="1988640" cy="483891"/>
            </a:xfrm>
            <a:prstGeom prst="ellipse">
              <a:avLst/>
            </a:prstGeom>
            <a:solidFill>
              <a:srgbClr val="FFCC00"/>
            </a:solidFill>
            <a:ln w="9360">
              <a:solidFill>
                <a:srgbClr val="000000"/>
              </a:solidFill>
              <a:miter lim="800000"/>
              <a:headEnd/>
              <a:tailEnd/>
            </a:ln>
            <a:effectLst/>
          </p:spPr>
          <p:txBody>
            <a:bodyPr wrap="none" lIns="81639" tIns="42452" rIns="81639" bIns="42452" anchor="ctr"/>
            <a:lstStyle/>
            <a:p>
              <a:pPr algn="ctr">
                <a:tabLst>
                  <a:tab pos="656650" algn="l"/>
                  <a:tab pos="1313299" algn="l"/>
                  <a:tab pos="1969949" algn="l"/>
                </a:tabLst>
              </a:pPr>
              <a:r>
                <a:rPr lang="es-ES_tradnl" dirty="0" err="1">
                  <a:solidFill>
                    <a:srgbClr val="000099"/>
                  </a:solidFill>
                  <a:ea typeface="DejaVu Sans" charset="0"/>
                  <a:cs typeface="DejaVu Sans" charset="0"/>
                </a:rPr>
                <a:t>Parameter</a:t>
              </a:r>
              <a:r>
                <a:rPr lang="es-ES_tradnl" dirty="0">
                  <a:solidFill>
                    <a:srgbClr val="000099"/>
                  </a:solidFill>
                  <a:ea typeface="DejaVu Sans" charset="0"/>
                  <a:cs typeface="DejaVu Sans" charset="0"/>
                </a:rPr>
                <a:t> </a:t>
              </a:r>
              <a:r>
                <a:rPr lang="es-ES_tradnl" dirty="0" err="1">
                  <a:solidFill>
                    <a:srgbClr val="000099"/>
                  </a:solidFill>
                  <a:ea typeface="DejaVu Sans" charset="0"/>
                  <a:cs typeface="DejaVu Sans" charset="0"/>
                </a:rPr>
                <a:t>feedback</a:t>
              </a:r>
              <a:endParaRPr lang="es-ES_tradnl" dirty="0">
                <a:solidFill>
                  <a:srgbClr val="000099"/>
                </a:solidFill>
                <a:ea typeface="DejaVu Sans" charset="0"/>
                <a:cs typeface="DejaVu Sans" charset="0"/>
              </a:endParaRPr>
            </a:p>
          </p:txBody>
        </p:sp>
      </p:grpSp>
      <p:pic>
        <p:nvPicPr>
          <p:cNvPr id="3093" name="Picture 21"/>
          <p:cNvPicPr>
            <a:picLocks noChangeAspect="1" noChangeArrowheads="1"/>
          </p:cNvPicPr>
          <p:nvPr/>
        </p:nvPicPr>
        <p:blipFill>
          <a:blip r:embed="rId3" cstate="print"/>
          <a:srcRect l="51695" t="50586" b="4564"/>
          <a:stretch>
            <a:fillRect/>
          </a:stretch>
        </p:blipFill>
        <p:spPr bwMode="auto">
          <a:xfrm>
            <a:off x="76200" y="3200399"/>
            <a:ext cx="5257800" cy="3364603"/>
          </a:xfrm>
          <a:prstGeom prst="rect">
            <a:avLst/>
          </a:prstGeom>
          <a:noFill/>
          <a:ln w="9525">
            <a:noFill/>
            <a:round/>
            <a:headEnd/>
            <a:tailEnd/>
          </a:ln>
          <a:effectLst/>
        </p:spPr>
      </p:pic>
      <p:pic>
        <p:nvPicPr>
          <p:cNvPr id="3094" name="Picture 22"/>
          <p:cNvPicPr>
            <a:picLocks noChangeAspect="1" noChangeArrowheads="1"/>
          </p:cNvPicPr>
          <p:nvPr/>
        </p:nvPicPr>
        <p:blipFill>
          <a:blip r:embed="rId3" cstate="print"/>
          <a:srcRect l="19872" t="55098" r="53421" b="28224"/>
          <a:stretch>
            <a:fillRect/>
          </a:stretch>
        </p:blipFill>
        <p:spPr bwMode="auto">
          <a:xfrm>
            <a:off x="6091408" y="2786058"/>
            <a:ext cx="2481120" cy="1162202"/>
          </a:xfrm>
          <a:prstGeom prst="rect">
            <a:avLst/>
          </a:prstGeom>
          <a:noFill/>
          <a:ln w="9525">
            <a:noFill/>
            <a:round/>
            <a:headEnd/>
            <a:tailEnd/>
          </a:ln>
          <a:effectLst/>
        </p:spPr>
      </p:pic>
      <p:sp>
        <p:nvSpPr>
          <p:cNvPr id="3095" name="Text Box 23"/>
          <p:cNvSpPr txBox="1">
            <a:spLocks noChangeArrowheads="1"/>
          </p:cNvSpPr>
          <p:nvPr/>
        </p:nvSpPr>
        <p:spPr bwMode="auto">
          <a:xfrm>
            <a:off x="4419600" y="3929066"/>
            <a:ext cx="4757520" cy="2425439"/>
          </a:xfrm>
          <a:prstGeom prst="rect">
            <a:avLst/>
          </a:prstGeom>
          <a:noFill/>
          <a:ln w="9525">
            <a:noFill/>
            <a:round/>
            <a:headEnd/>
            <a:tailEnd/>
          </a:ln>
          <a:effectLst/>
        </p:spPr>
        <p:txBody>
          <a:bodyPr lIns="81639" tIns="40820" rIns="81639" bIns="40820"/>
          <a:lstStyle/>
          <a:p>
            <a:pPr>
              <a:tabLst>
                <a:tab pos="656650" algn="l"/>
                <a:tab pos="1313299" algn="l"/>
                <a:tab pos="1969949" algn="l"/>
                <a:tab pos="2626599" algn="l"/>
                <a:tab pos="3283248" algn="l"/>
                <a:tab pos="3939898" algn="l"/>
                <a:tab pos="4596548" algn="l"/>
                <a:tab pos="5253198" algn="l"/>
              </a:tabLst>
            </a:pPr>
            <a:r>
              <a:rPr lang="en-US" dirty="0" smtClean="0">
                <a:solidFill>
                  <a:srgbClr val="000000"/>
                </a:solidFill>
                <a:ea typeface="DejaVu Sans" charset="0"/>
                <a:cs typeface="DejaVu Sans" charset="0"/>
              </a:rPr>
              <a:t>Example of analysis error reduction using parameter estimation: Color lines indicate analysis error as a function of time for different parameter estimation experiments. Grey dashed line is the analysis error using an imperfect model (i.e. Without optimal parameters) and black dashed line is the analysis error using the perfect model.</a:t>
            </a:r>
            <a:endParaRPr lang="en-US" dirty="0">
              <a:solidFill>
                <a:srgbClr val="000000"/>
              </a:solidFill>
              <a:ea typeface="DejaVu Sans" charset="0"/>
              <a:cs typeface="DejaVu Sans" charset="0"/>
            </a:endParaRPr>
          </a:p>
        </p:txBody>
      </p:sp>
      <p:sp>
        <p:nvSpPr>
          <p:cNvPr id="28" name="27 Título"/>
          <p:cNvSpPr>
            <a:spLocks noGrp="1"/>
          </p:cNvSpPr>
          <p:nvPr>
            <p:ph type="title"/>
          </p:nvPr>
        </p:nvSpPr>
        <p:spPr>
          <a:xfrm>
            <a:off x="533400" y="228600"/>
            <a:ext cx="8229600" cy="1143000"/>
          </a:xfrm>
        </p:spPr>
        <p:txBody>
          <a:bodyPr>
            <a:normAutofit fontScale="90000"/>
          </a:bodyPr>
          <a:lstStyle/>
          <a:p>
            <a:r>
              <a:rPr lang="es-ES_tradnl" sz="3600" b="1" dirty="0" err="1" smtClean="0">
                <a:ea typeface="DejaVu Sans" charset="0"/>
                <a:cs typeface="DejaVu Sans" charset="0"/>
              </a:rPr>
              <a:t>Parameter</a:t>
            </a:r>
            <a:r>
              <a:rPr lang="es-ES_tradnl" sz="3600" b="1" dirty="0" smtClean="0">
                <a:ea typeface="DejaVu Sans" charset="0"/>
                <a:cs typeface="DejaVu Sans" charset="0"/>
              </a:rPr>
              <a:t> </a:t>
            </a:r>
            <a:r>
              <a:rPr lang="es-ES_tradnl" sz="3600" b="1" dirty="0" err="1" smtClean="0">
                <a:ea typeface="DejaVu Sans" charset="0"/>
                <a:cs typeface="DejaVu Sans" charset="0"/>
              </a:rPr>
              <a:t>estimation</a:t>
            </a:r>
            <a:r>
              <a:rPr lang="es-ES_tradnl" sz="3600" b="1" dirty="0" smtClean="0">
                <a:ea typeface="DejaVu Sans" charset="0"/>
                <a:cs typeface="DejaVu Sans" charset="0"/>
              </a:rPr>
              <a:t> </a:t>
            </a:r>
            <a:r>
              <a:rPr lang="es-ES_tradnl" sz="3600" b="1" dirty="0" err="1" smtClean="0">
                <a:ea typeface="DejaVu Sans" charset="0"/>
                <a:cs typeface="DejaVu Sans" charset="0"/>
              </a:rPr>
              <a:t>using</a:t>
            </a:r>
            <a:r>
              <a:rPr lang="es-ES_tradnl" sz="3600" b="1" dirty="0" smtClean="0">
                <a:ea typeface="DejaVu Sans" charset="0"/>
                <a:cs typeface="DejaVu Sans" charset="0"/>
              </a:rPr>
              <a:t> Data </a:t>
            </a:r>
            <a:r>
              <a:rPr lang="es-ES_tradnl" sz="3600" b="1" dirty="0" err="1" smtClean="0">
                <a:ea typeface="DejaVu Sans" charset="0"/>
                <a:cs typeface="DejaVu Sans" charset="0"/>
              </a:rPr>
              <a:t>Assimilation</a:t>
            </a:r>
            <a:r>
              <a:rPr lang="es-ES_tradnl" sz="3600" b="1" dirty="0" smtClean="0">
                <a:ea typeface="DejaVu Sans" charset="0"/>
                <a:cs typeface="DejaVu Sans" charset="0"/>
              </a:rPr>
              <a:t> </a:t>
            </a:r>
            <a:r>
              <a:rPr lang="es-ES_tradnl" sz="3600" b="1" dirty="0" err="1" smtClean="0">
                <a:ea typeface="DejaVu Sans" charset="0"/>
                <a:cs typeface="DejaVu Sans" charset="0"/>
              </a:rPr>
              <a:t>techniques</a:t>
            </a:r>
            <a:r>
              <a:rPr lang="es-ES_tradnl" sz="3600" b="1" dirty="0" smtClean="0">
                <a:ea typeface="DejaVu Sans" charset="0"/>
                <a:cs typeface="DejaVu Sans" charset="0"/>
              </a:rPr>
              <a:t>:</a:t>
            </a:r>
            <a:r>
              <a:rPr lang="es-ES_tradnl" b="1" dirty="0" smtClean="0">
                <a:solidFill>
                  <a:srgbClr val="000099"/>
                </a:solidFill>
                <a:ea typeface="DejaVu Sans" charset="0"/>
                <a:cs typeface="DejaVu Sans" charset="0"/>
              </a:rPr>
              <a:t/>
            </a:r>
            <a:br>
              <a:rPr lang="es-ES_tradnl" b="1" dirty="0" smtClean="0">
                <a:solidFill>
                  <a:srgbClr val="000099"/>
                </a:solidFill>
                <a:ea typeface="DejaVu Sans" charset="0"/>
                <a:cs typeface="DejaVu Sans" charset="0"/>
              </a:rPr>
            </a:br>
            <a:endParaRPr lang="en-US" dirty="0"/>
          </a:p>
        </p:txBody>
      </p:sp>
      <p:pic>
        <p:nvPicPr>
          <p:cNvPr id="22" name="Picture 2" descr="CIMA2"/>
          <p:cNvPicPr>
            <a:picLocks noChangeAspect="1" noChangeArrowheads="1"/>
          </p:cNvPicPr>
          <p:nvPr/>
        </p:nvPicPr>
        <p:blipFill>
          <a:blip r:embed="rId4" cstate="print"/>
          <a:srcRect/>
          <a:stretch>
            <a:fillRect/>
          </a:stretch>
        </p:blipFill>
        <p:spPr bwMode="auto">
          <a:xfrm>
            <a:off x="7959472" y="5929330"/>
            <a:ext cx="1184528" cy="92867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0" y="228600"/>
            <a:ext cx="9144000" cy="1238659"/>
          </a:xfrm>
          <a:prstGeom prst="rect">
            <a:avLst/>
          </a:prstGeom>
          <a:noFill/>
          <a:ln w="9525">
            <a:noFill/>
            <a:round/>
            <a:headEnd/>
            <a:tailEnd/>
          </a:ln>
          <a:effectLst/>
        </p:spPr>
        <p:txBody>
          <a:bodyPr lIns="81639" tIns="40820" rIns="81639" bIns="4082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400" b="1" dirty="0" smtClean="0">
                <a:solidFill>
                  <a:srgbClr val="7030A0"/>
                </a:solidFill>
                <a:ea typeface="DejaVu Sans" charset="0"/>
                <a:cs typeface="DejaVu Sans" charset="0"/>
              </a:rPr>
              <a:t>Post-doc visit to LMD (J. Ruiz under the supervision of O. Talagrand) :</a:t>
            </a: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400" b="1" dirty="0" smtClean="0">
                <a:solidFill>
                  <a:srgbClr val="7030A0"/>
                </a:solidFill>
                <a:ea typeface="DejaVu Sans" charset="0"/>
                <a:cs typeface="DejaVu Sans" charset="0"/>
              </a:rPr>
              <a:t> Using extra-tropical low trajectories to evaluate ensemble forecast systems and to asses short to medium range predictability.</a:t>
            </a:r>
            <a:endParaRPr lang="en-US" sz="2400" b="1" dirty="0">
              <a:solidFill>
                <a:srgbClr val="7030A0"/>
              </a:solidFill>
              <a:ea typeface="DejaVu Sans" charset="0"/>
              <a:cs typeface="DejaVu Sans" charset="0"/>
            </a:endParaRPr>
          </a:p>
        </p:txBody>
      </p:sp>
      <p:sp>
        <p:nvSpPr>
          <p:cNvPr id="4098" name="Text Box 2"/>
          <p:cNvSpPr txBox="1">
            <a:spLocks noChangeArrowheads="1"/>
          </p:cNvSpPr>
          <p:nvPr/>
        </p:nvSpPr>
        <p:spPr bwMode="auto">
          <a:xfrm>
            <a:off x="162720" y="1716383"/>
            <a:ext cx="8817120" cy="4998765"/>
          </a:xfrm>
          <a:prstGeom prst="rect">
            <a:avLst/>
          </a:prstGeom>
          <a:noFill/>
          <a:ln w="9525">
            <a:noFill/>
            <a:round/>
            <a:headEnd/>
            <a:tailEnd/>
          </a:ln>
          <a:effectLst/>
        </p:spPr>
        <p:txBody>
          <a:bodyPr lIns="81639" tIns="40820"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s-AR" b="1" dirty="0">
                <a:solidFill>
                  <a:srgbClr val="000000"/>
                </a:solidFill>
                <a:ea typeface="DejaVu Sans" charset="0"/>
                <a:cs typeface="DejaVu Sans" charset="0"/>
              </a:rPr>
              <a:t>Objetives: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Evaluate predictability of system path and characteristics using different models and ensemble systems.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Evaluate the relationship between ensemble spread and forecast error and verify probabilistic forecast for different characteristics of the extra-tropical low systems.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Evaluate predictability associated with the characteristic of the system.</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b="1" dirty="0" smtClean="0">
                <a:solidFill>
                  <a:srgbClr val="000000"/>
                </a:solidFill>
                <a:ea typeface="DejaVu Sans" charset="0"/>
                <a:cs typeface="DejaVu Sans" charset="0"/>
              </a:rPr>
              <a:t>Methodology:</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Use a tracking algorithm to compute extra-tropical low trajectories forecasted by different global ensemble systems (TIGGE).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dirty="0" smtClean="0">
              <a:solidFill>
                <a:srgbClr val="000000"/>
              </a:solidFill>
              <a:ea typeface="DejaVu Sans" charset="0"/>
              <a:cs typeface="DejaVu Sans"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b="1" dirty="0" smtClean="0">
                <a:solidFill>
                  <a:srgbClr val="000000"/>
                </a:solidFill>
                <a:ea typeface="DejaVu Sans" charset="0"/>
                <a:cs typeface="DejaVu Sans" charset="0"/>
              </a:rPr>
              <a:t>Possible product development: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Forecasted tracking of extra-tropical low systems.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Probabilistic forecast of extra-tropical low pressure systems.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smtClean="0">
                <a:solidFill>
                  <a:srgbClr val="000000"/>
                </a:solidFill>
                <a:ea typeface="DejaVu Sans" charset="0"/>
                <a:cs typeface="DejaVu Sans" charset="0"/>
              </a:rPr>
              <a:t>Object oriented operational verification of </a:t>
            </a:r>
            <a:r>
              <a:rPr lang="en-US" dirty="0" err="1" smtClean="0">
                <a:solidFill>
                  <a:srgbClr val="000000"/>
                </a:solidFill>
                <a:ea typeface="DejaVu Sans" charset="0"/>
                <a:cs typeface="DejaVu Sans" charset="0"/>
              </a:rPr>
              <a:t>geopotential</a:t>
            </a:r>
            <a:r>
              <a:rPr lang="en-US" dirty="0" smtClean="0">
                <a:solidFill>
                  <a:srgbClr val="000000"/>
                </a:solidFill>
                <a:ea typeface="DejaVu Sans" charset="0"/>
                <a:cs typeface="DejaVu Sans" charset="0"/>
              </a:rPr>
              <a:t> heights.</a:t>
            </a:r>
            <a:endParaRPr lang="en-US" dirty="0">
              <a:solidFill>
                <a:srgbClr val="000000"/>
              </a:solidFill>
              <a:ea typeface="DejaVu Sans" charset="0"/>
              <a:cs typeface="DejaVu Sans" charset="0"/>
            </a:endParaRPr>
          </a:p>
        </p:txBody>
      </p:sp>
      <p:pic>
        <p:nvPicPr>
          <p:cNvPr id="4" name="Picture 2" descr="CIMA2"/>
          <p:cNvPicPr>
            <a:picLocks noChangeAspect="1" noChangeArrowheads="1"/>
          </p:cNvPicPr>
          <p:nvPr/>
        </p:nvPicPr>
        <p:blipFill>
          <a:blip r:embed="rId3" cstate="print"/>
          <a:srcRect/>
          <a:stretch>
            <a:fillRect/>
          </a:stretch>
        </p:blipFill>
        <p:spPr bwMode="auto">
          <a:xfrm>
            <a:off x="7777232" y="5786454"/>
            <a:ext cx="1366768" cy="1071546"/>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g11"/>
          <p:cNvPicPr>
            <a:picLocks noGrp="1" noChangeAspect="1" noChangeArrowheads="1"/>
          </p:cNvPicPr>
          <p:nvPr>
            <p:ph type="subTitle" idx="1"/>
          </p:nvPr>
        </p:nvPicPr>
        <p:blipFill>
          <a:blip r:embed="rId3"/>
          <a:srcRect/>
          <a:stretch>
            <a:fillRect/>
          </a:stretch>
        </p:blipFill>
        <p:spPr>
          <a:xfrm>
            <a:off x="2857488" y="1411147"/>
            <a:ext cx="3735400" cy="4465777"/>
          </a:xfrm>
          <a:noFill/>
          <a:ln/>
        </p:spPr>
      </p:pic>
      <p:sp>
        <p:nvSpPr>
          <p:cNvPr id="2053" name="Text Box 5"/>
          <p:cNvSpPr txBox="1">
            <a:spLocks noChangeArrowheads="1"/>
          </p:cNvSpPr>
          <p:nvPr/>
        </p:nvSpPr>
        <p:spPr bwMode="auto">
          <a:xfrm>
            <a:off x="1089047" y="6078700"/>
            <a:ext cx="6697663" cy="707886"/>
          </a:xfrm>
          <a:prstGeom prst="rect">
            <a:avLst/>
          </a:prstGeom>
          <a:noFill/>
          <a:ln w="9525">
            <a:noFill/>
            <a:miter lim="800000"/>
            <a:headEnd/>
            <a:tailEnd/>
          </a:ln>
          <a:effectLst/>
        </p:spPr>
        <p:txBody>
          <a:bodyPr>
            <a:spAutoFit/>
          </a:bodyPr>
          <a:lstStyle/>
          <a:p>
            <a:pPr algn="ctr">
              <a:spcBef>
                <a:spcPct val="50000"/>
              </a:spcBef>
            </a:pPr>
            <a:r>
              <a:rPr lang="es-AR" sz="2000" dirty="0" err="1"/>
              <a:t>Precipitation</a:t>
            </a:r>
            <a:r>
              <a:rPr lang="es-AR" sz="2000" dirty="0"/>
              <a:t> </a:t>
            </a:r>
            <a:r>
              <a:rPr lang="es-AR" sz="2000" dirty="0" err="1"/>
              <a:t>forecasts</a:t>
            </a:r>
            <a:r>
              <a:rPr lang="es-AR" sz="2000" dirty="0"/>
              <a:t> </a:t>
            </a:r>
            <a:r>
              <a:rPr lang="es-AR" sz="2000" dirty="0" err="1"/>
              <a:t>using</a:t>
            </a:r>
            <a:r>
              <a:rPr lang="es-AR" sz="2000" dirty="0"/>
              <a:t> ETA </a:t>
            </a:r>
            <a:r>
              <a:rPr lang="es-AR" sz="2000" dirty="0" err="1"/>
              <a:t>model</a:t>
            </a:r>
            <a:r>
              <a:rPr lang="es-AR" sz="2000" dirty="0"/>
              <a:t> </a:t>
            </a:r>
            <a:r>
              <a:rPr lang="es-AR" sz="2000" dirty="0" err="1"/>
              <a:t>over</a:t>
            </a:r>
            <a:r>
              <a:rPr lang="es-AR" sz="2000" dirty="0"/>
              <a:t> </a:t>
            </a:r>
            <a:r>
              <a:rPr lang="es-AR" sz="2000" dirty="0" err="1"/>
              <a:t>the</a:t>
            </a:r>
            <a:r>
              <a:rPr lang="es-AR" sz="2000" dirty="0"/>
              <a:t> Andes </a:t>
            </a:r>
            <a:r>
              <a:rPr lang="es-AR" sz="2000" dirty="0" err="1"/>
              <a:t>Mountains</a:t>
            </a:r>
            <a:r>
              <a:rPr lang="es-AR" sz="2000" dirty="0"/>
              <a:t>. </a:t>
            </a:r>
            <a:r>
              <a:rPr lang="es-AR" sz="2000" dirty="0" err="1"/>
              <a:t>Viale</a:t>
            </a:r>
            <a:r>
              <a:rPr lang="es-AR" sz="2000" dirty="0"/>
              <a:t> &amp; </a:t>
            </a:r>
            <a:r>
              <a:rPr lang="es-AR" sz="2000" dirty="0" err="1"/>
              <a:t>Nuñez</a:t>
            </a:r>
            <a:r>
              <a:rPr lang="es-AR" sz="2000" dirty="0"/>
              <a:t> (2010).</a:t>
            </a:r>
            <a:endParaRPr lang="es-ES" sz="2000" dirty="0"/>
          </a:p>
        </p:txBody>
      </p:sp>
      <p:sp>
        <p:nvSpPr>
          <p:cNvPr id="4" name="1 Título"/>
          <p:cNvSpPr txBox="1">
            <a:spLocks/>
          </p:cNvSpPr>
          <p:nvPr/>
        </p:nvSpPr>
        <p:spPr>
          <a:xfrm>
            <a:off x="423866" y="142852"/>
            <a:ext cx="8434414" cy="1214422"/>
          </a:xfrm>
          <a:prstGeom prst="rect">
            <a:avLst/>
          </a:prstGeom>
          <a:solidFill>
            <a:srgbClr val="00B05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latin typeface="+mj-lt"/>
                <a:ea typeface="+mj-ea"/>
                <a:cs typeface="+mj-cs"/>
              </a:rPr>
              <a:t>Regional Modeling in the Central Andes region</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208642"/>
            <a:ext cx="7929618" cy="1077218"/>
          </a:xfrm>
          <a:prstGeom prst="rect">
            <a:avLst/>
          </a:prstGeom>
          <a:solidFill>
            <a:srgbClr val="FF0000"/>
          </a:solidFill>
        </p:spPr>
        <p:txBody>
          <a:bodyPr wrap="square" rtlCol="0">
            <a:spAutoFit/>
          </a:bodyPr>
          <a:lstStyle/>
          <a:p>
            <a:pPr algn="ctr"/>
            <a:r>
              <a:rPr lang="es-ES_tradnl" sz="3200" b="1" dirty="0" err="1" smtClean="0">
                <a:solidFill>
                  <a:schemeClr val="bg1"/>
                </a:solidFill>
              </a:rPr>
              <a:t>Development</a:t>
            </a:r>
            <a:r>
              <a:rPr lang="es-ES_tradnl" sz="3200" b="1" dirty="0" smtClean="0">
                <a:solidFill>
                  <a:schemeClr val="bg1"/>
                </a:solidFill>
              </a:rPr>
              <a:t> of </a:t>
            </a:r>
            <a:r>
              <a:rPr lang="es-ES_tradnl" sz="3200" b="1" dirty="0" err="1" smtClean="0">
                <a:solidFill>
                  <a:schemeClr val="bg1"/>
                </a:solidFill>
              </a:rPr>
              <a:t>Seasonal</a:t>
            </a:r>
            <a:r>
              <a:rPr lang="es-ES_tradnl" sz="3200" b="1" dirty="0" smtClean="0">
                <a:solidFill>
                  <a:schemeClr val="bg1"/>
                </a:solidFill>
              </a:rPr>
              <a:t> </a:t>
            </a:r>
            <a:r>
              <a:rPr lang="es-ES_tradnl" sz="3200" b="1" dirty="0" err="1" smtClean="0">
                <a:solidFill>
                  <a:schemeClr val="bg1"/>
                </a:solidFill>
              </a:rPr>
              <a:t>rainfall</a:t>
            </a:r>
            <a:r>
              <a:rPr lang="es-ES_tradnl" sz="3200" b="1" dirty="0" smtClean="0">
                <a:solidFill>
                  <a:schemeClr val="bg1"/>
                </a:solidFill>
              </a:rPr>
              <a:t> </a:t>
            </a:r>
            <a:r>
              <a:rPr lang="es-ES_tradnl" sz="3200" b="1" dirty="0" err="1" smtClean="0">
                <a:solidFill>
                  <a:schemeClr val="bg1"/>
                </a:solidFill>
              </a:rPr>
              <a:t>prediction</a:t>
            </a:r>
            <a:r>
              <a:rPr lang="es-ES_tradnl" sz="3200" b="1" dirty="0" smtClean="0">
                <a:solidFill>
                  <a:schemeClr val="bg1"/>
                </a:solidFill>
              </a:rPr>
              <a:t> </a:t>
            </a:r>
            <a:r>
              <a:rPr lang="es-ES_tradnl" sz="3200" b="1" dirty="0" err="1" smtClean="0">
                <a:solidFill>
                  <a:schemeClr val="bg1"/>
                </a:solidFill>
              </a:rPr>
              <a:t>tools</a:t>
            </a:r>
            <a:r>
              <a:rPr lang="es-ES_tradnl" sz="3200" b="1" dirty="0" smtClean="0">
                <a:solidFill>
                  <a:schemeClr val="bg1"/>
                </a:solidFill>
              </a:rPr>
              <a:t> </a:t>
            </a:r>
            <a:r>
              <a:rPr lang="es-ES_tradnl" sz="3200" b="1" dirty="0" err="1" smtClean="0">
                <a:solidFill>
                  <a:schemeClr val="bg1"/>
                </a:solidFill>
              </a:rPr>
              <a:t>for</a:t>
            </a:r>
            <a:r>
              <a:rPr lang="es-ES_tradnl" sz="3200" b="1" dirty="0" smtClean="0">
                <a:solidFill>
                  <a:schemeClr val="bg1"/>
                </a:solidFill>
              </a:rPr>
              <a:t> Argentina </a:t>
            </a:r>
          </a:p>
        </p:txBody>
      </p:sp>
      <p:sp>
        <p:nvSpPr>
          <p:cNvPr id="5" name="4 CuadroTexto"/>
          <p:cNvSpPr txBox="1"/>
          <p:nvPr/>
        </p:nvSpPr>
        <p:spPr>
          <a:xfrm>
            <a:off x="357158" y="1357298"/>
            <a:ext cx="8429684" cy="1846659"/>
          </a:xfrm>
          <a:prstGeom prst="rect">
            <a:avLst/>
          </a:prstGeom>
          <a:noFill/>
        </p:spPr>
        <p:txBody>
          <a:bodyPr wrap="square" rtlCol="0">
            <a:spAutoFit/>
          </a:bodyPr>
          <a:lstStyle/>
          <a:p>
            <a:r>
              <a:rPr lang="en-US" sz="2400" b="1" dirty="0" smtClean="0">
                <a:solidFill>
                  <a:srgbClr val="0070C0"/>
                </a:solidFill>
              </a:rPr>
              <a:t>Statistical Prediction methods: M. </a:t>
            </a:r>
            <a:r>
              <a:rPr lang="en-US" sz="2400" b="1" dirty="0" err="1" smtClean="0">
                <a:solidFill>
                  <a:srgbClr val="0070C0"/>
                </a:solidFill>
              </a:rPr>
              <a:t>González</a:t>
            </a:r>
            <a:r>
              <a:rPr lang="en-US" sz="2400" b="1" dirty="0" smtClean="0">
                <a:solidFill>
                  <a:srgbClr val="0070C0"/>
                </a:solidFill>
              </a:rPr>
              <a:t>, and collaborators</a:t>
            </a:r>
          </a:p>
          <a:p>
            <a:endParaRPr lang="en-US" sz="2400" b="1" dirty="0" smtClean="0">
              <a:solidFill>
                <a:srgbClr val="0070C0"/>
              </a:solidFill>
            </a:endParaRPr>
          </a:p>
          <a:p>
            <a:r>
              <a:rPr lang="en-US" sz="2400" b="1" dirty="0" smtClean="0">
                <a:solidFill>
                  <a:srgbClr val="0070C0"/>
                </a:solidFill>
              </a:rPr>
              <a:t>Dynamical-statistical methods based on ensemble of global predictions on seasonal scales: C. Vera, M. </a:t>
            </a:r>
            <a:r>
              <a:rPr lang="en-US" sz="2400" b="1" dirty="0" err="1" smtClean="0">
                <a:solidFill>
                  <a:srgbClr val="0070C0"/>
                </a:solidFill>
              </a:rPr>
              <a:t>Osman</a:t>
            </a:r>
            <a:endParaRPr lang="en-US" sz="2400" b="1" dirty="0" smtClean="0">
              <a:solidFill>
                <a:srgbClr val="0070C0"/>
              </a:solidFill>
            </a:endParaRPr>
          </a:p>
          <a:p>
            <a:endParaRPr lang="en-US" dirty="0"/>
          </a:p>
        </p:txBody>
      </p:sp>
      <p:sp>
        <p:nvSpPr>
          <p:cNvPr id="6" name="5 CuadroTexto"/>
          <p:cNvSpPr txBox="1"/>
          <p:nvPr/>
        </p:nvSpPr>
        <p:spPr>
          <a:xfrm>
            <a:off x="4572000" y="3214686"/>
            <a:ext cx="4000528" cy="923330"/>
          </a:xfrm>
          <a:prstGeom prst="rect">
            <a:avLst/>
          </a:prstGeom>
          <a:noFill/>
        </p:spPr>
        <p:txBody>
          <a:bodyPr wrap="square">
            <a:spAutoFit/>
          </a:bodyPr>
          <a:lstStyle/>
          <a:p>
            <a:pPr algn="ctr"/>
            <a:r>
              <a:rPr lang="es-ES_tradnl" b="1" dirty="0" err="1" smtClean="0"/>
              <a:t>Statistical</a:t>
            </a:r>
            <a:r>
              <a:rPr lang="es-ES_tradnl" b="1" dirty="0" smtClean="0"/>
              <a:t>  MJJ </a:t>
            </a:r>
            <a:r>
              <a:rPr lang="es-ES_tradnl" b="1" dirty="0" err="1" smtClean="0"/>
              <a:t>Rainfall</a:t>
            </a:r>
            <a:r>
              <a:rPr lang="es-ES_tradnl" b="1" dirty="0" smtClean="0"/>
              <a:t> </a:t>
            </a:r>
            <a:r>
              <a:rPr lang="es-ES_tradnl" b="1" dirty="0" err="1" smtClean="0"/>
              <a:t>prediction</a:t>
            </a:r>
            <a:r>
              <a:rPr lang="es-ES_tradnl" b="1" dirty="0" smtClean="0"/>
              <a:t> at</a:t>
            </a:r>
          </a:p>
          <a:p>
            <a:pPr algn="ctr"/>
            <a:r>
              <a:rPr lang="es-ES_tradnl" b="1" dirty="0" smtClean="0"/>
              <a:t>Limay and </a:t>
            </a:r>
            <a:r>
              <a:rPr lang="es-ES_tradnl" b="1" dirty="0" err="1" smtClean="0"/>
              <a:t>Neuquen</a:t>
            </a:r>
            <a:r>
              <a:rPr lang="es-ES_tradnl" b="1" dirty="0" smtClean="0"/>
              <a:t> </a:t>
            </a:r>
            <a:r>
              <a:rPr lang="es-ES_tradnl" b="1" dirty="0" err="1" smtClean="0"/>
              <a:t>River</a:t>
            </a:r>
            <a:r>
              <a:rPr lang="es-ES_tradnl" b="1" dirty="0" smtClean="0"/>
              <a:t> </a:t>
            </a:r>
            <a:r>
              <a:rPr lang="es-ES_tradnl" b="1" dirty="0" err="1" smtClean="0"/>
              <a:t>Basins</a:t>
            </a:r>
            <a:r>
              <a:rPr lang="es-ES_tradnl" b="1" dirty="0" smtClean="0"/>
              <a:t> (COMAHUE) .  </a:t>
            </a:r>
            <a:endParaRPr lang="es-ES_tradnl" b="1" i="1" u="sng" dirty="0">
              <a:solidFill>
                <a:schemeClr val="accent5">
                  <a:lumMod val="75000"/>
                </a:schemeClr>
              </a:solidFill>
            </a:endParaRPr>
          </a:p>
        </p:txBody>
      </p:sp>
      <p:pic>
        <p:nvPicPr>
          <p:cNvPr id="7" name="1 Imagen" descr="f8a.gif"/>
          <p:cNvPicPr>
            <a:picLocks noChangeAspect="1"/>
          </p:cNvPicPr>
          <p:nvPr/>
        </p:nvPicPr>
        <p:blipFill>
          <a:blip r:embed="rId2" cstate="print"/>
          <a:srcRect l="9196" t="33011" r="5994" b="11531"/>
          <a:stretch>
            <a:fillRect/>
          </a:stretch>
        </p:blipFill>
        <p:spPr bwMode="auto">
          <a:xfrm>
            <a:off x="3929058" y="4143380"/>
            <a:ext cx="4643438" cy="2349691"/>
          </a:xfrm>
          <a:prstGeom prst="rect">
            <a:avLst/>
          </a:prstGeom>
          <a:noFill/>
          <a:ln w="9525">
            <a:noFill/>
            <a:miter lim="800000"/>
            <a:headEnd/>
            <a:tailEnd/>
          </a:ln>
        </p:spPr>
      </p:pic>
      <p:sp>
        <p:nvSpPr>
          <p:cNvPr id="8" name="7 Elipse"/>
          <p:cNvSpPr/>
          <p:nvPr/>
        </p:nvSpPr>
        <p:spPr>
          <a:xfrm>
            <a:off x="4857752" y="4371986"/>
            <a:ext cx="571504" cy="700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pic>
        <p:nvPicPr>
          <p:cNvPr id="99330" name="Picture 2"/>
          <p:cNvPicPr>
            <a:picLocks noChangeAspect="1" noChangeArrowheads="1"/>
          </p:cNvPicPr>
          <p:nvPr/>
        </p:nvPicPr>
        <p:blipFill>
          <a:blip r:embed="rId3"/>
          <a:srcRect/>
          <a:stretch>
            <a:fillRect/>
          </a:stretch>
        </p:blipFill>
        <p:spPr bwMode="auto">
          <a:xfrm>
            <a:off x="928662" y="3069564"/>
            <a:ext cx="2194153" cy="3574122"/>
          </a:xfrm>
          <a:prstGeom prst="rect">
            <a:avLst/>
          </a:prstGeom>
          <a:noFill/>
          <a:ln w="9525">
            <a:noFill/>
            <a:miter lim="800000"/>
            <a:headEnd/>
            <a:tailEnd/>
          </a:ln>
          <a:effectLst/>
        </p:spPr>
      </p:pic>
      <p:pic>
        <p:nvPicPr>
          <p:cNvPr id="10" name="Picture 2" descr="CIMA2"/>
          <p:cNvPicPr>
            <a:picLocks noChangeAspect="1" noChangeArrowheads="1"/>
          </p:cNvPicPr>
          <p:nvPr/>
        </p:nvPicPr>
        <p:blipFill>
          <a:blip r:embed="rId4" cstate="print"/>
          <a:srcRect/>
          <a:stretch>
            <a:fillRect/>
          </a:stretch>
        </p:blipFill>
        <p:spPr bwMode="auto">
          <a:xfrm>
            <a:off x="7959472" y="5929330"/>
            <a:ext cx="1184528" cy="9286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8596" y="840288"/>
            <a:ext cx="8280400" cy="5940088"/>
          </a:xfrm>
          <a:prstGeom prst="rect">
            <a:avLst/>
          </a:prstGeom>
          <a:noFill/>
          <a:ln w="9525">
            <a:noFill/>
            <a:miter lim="800000"/>
            <a:headEnd/>
            <a:tailEnd/>
          </a:ln>
          <a:effectLst/>
        </p:spPr>
        <p:txBody>
          <a:bodyPr anchor="ctr">
            <a:spAutoFit/>
          </a:bodyPr>
          <a:lstStyle/>
          <a:p>
            <a:r>
              <a:rPr lang="en-US" sz="3200" b="1" i="1" dirty="0" smtClean="0">
                <a:solidFill>
                  <a:srgbClr val="0070C0"/>
                </a:solidFill>
              </a:rPr>
              <a:t>CIMA Modeling activities:</a:t>
            </a:r>
            <a:r>
              <a:rPr lang="en-US" sz="3200" b="1" dirty="0" smtClean="0">
                <a:solidFill>
                  <a:srgbClr val="0070C0"/>
                </a:solidFill>
              </a:rPr>
              <a:t> </a:t>
            </a:r>
          </a:p>
          <a:p>
            <a:endParaRPr lang="en-US" sz="3200" b="1" dirty="0" smtClean="0">
              <a:solidFill>
                <a:srgbClr val="0070C0"/>
              </a:solidFill>
            </a:endParaRPr>
          </a:p>
          <a:p>
            <a:pPr>
              <a:buFont typeface="Arial" pitchFamily="34" charset="0"/>
              <a:buChar char="•"/>
            </a:pPr>
            <a:r>
              <a:rPr lang="en-US" sz="2800" dirty="0" smtClean="0"/>
              <a:t>Numerical modeling related activities have been the distinctive feature of CIMA since its creation. </a:t>
            </a:r>
          </a:p>
          <a:p>
            <a:pPr>
              <a:buFont typeface="Arial" pitchFamily="34" charset="0"/>
              <a:buChar char="•"/>
            </a:pPr>
            <a:endParaRPr lang="es-ES" sz="2800" dirty="0" smtClean="0"/>
          </a:p>
          <a:p>
            <a:pPr>
              <a:buFont typeface="Arial" pitchFamily="34" charset="0"/>
              <a:buChar char="•"/>
            </a:pPr>
            <a:r>
              <a:rPr lang="es-ES" sz="2800" dirty="0" err="1" smtClean="0"/>
              <a:t>Currently</a:t>
            </a:r>
            <a:r>
              <a:rPr lang="es-ES" sz="2800" dirty="0" smtClean="0"/>
              <a:t> CIMA </a:t>
            </a:r>
            <a:r>
              <a:rPr lang="en-US" sz="2800" dirty="0" smtClean="0"/>
              <a:t>is</a:t>
            </a:r>
            <a:r>
              <a:rPr lang="es-ES" sz="2800" dirty="0" smtClean="0"/>
              <a:t> </a:t>
            </a:r>
            <a:r>
              <a:rPr lang="en-US" sz="2800" dirty="0" smtClean="0"/>
              <a:t>the research institute in Argentina with the largest amount of researchers with expertise on numerical modeling of both atmosphere and ocean.</a:t>
            </a:r>
          </a:p>
          <a:p>
            <a:pPr>
              <a:buFont typeface="Arial" pitchFamily="34" charset="0"/>
              <a:buChar char="•"/>
            </a:pPr>
            <a:endParaRPr lang="en-US" sz="2800" dirty="0" smtClean="0"/>
          </a:p>
          <a:p>
            <a:pPr>
              <a:buFont typeface="Arial" pitchFamily="34" charset="0"/>
              <a:buChar char="•"/>
            </a:pPr>
            <a:r>
              <a:rPr lang="en-US" sz="2800" dirty="0" smtClean="0"/>
              <a:t>CIMA facilitates the computing facilities  and technical support  needed for modeling activities.</a:t>
            </a:r>
          </a:p>
          <a:p>
            <a:r>
              <a:rPr lang="en-US" sz="2800" dirty="0"/>
              <a:t> </a:t>
            </a:r>
            <a:endParaRPr lang="es-AR" sz="2800" dirty="0"/>
          </a:p>
          <a:p>
            <a:pPr algn="just"/>
            <a:endParaRPr lang="es-ES" dirty="0">
              <a:latin typeface="Arial" charset="0"/>
            </a:endParaRPr>
          </a:p>
          <a:p>
            <a:endParaRPr lang="es-ES" sz="1800" dirty="0">
              <a:latin typeface="Arial" charset="0"/>
            </a:endParaRPr>
          </a:p>
        </p:txBody>
      </p:sp>
      <p:pic>
        <p:nvPicPr>
          <p:cNvPr id="3"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581128"/>
            <a:ext cx="8229600" cy="1062054"/>
          </a:xfrm>
        </p:spPr>
        <p:txBody>
          <a:bodyPr>
            <a:normAutofit/>
          </a:bodyPr>
          <a:lstStyle/>
          <a:p>
            <a:r>
              <a:rPr lang="en-US" sz="2400" i="1" dirty="0" smtClean="0">
                <a:solidFill>
                  <a:srgbClr val="0070C0"/>
                </a:solidFill>
              </a:rPr>
              <a:t>Pedro Flombaum</a:t>
            </a:r>
            <a:r>
              <a:rPr lang="en-US" sz="2400" i="1" baseline="30000" dirty="0" smtClean="0">
                <a:solidFill>
                  <a:srgbClr val="0070C0"/>
                </a:solidFill>
              </a:rPr>
              <a:t>1</a:t>
            </a:r>
            <a:r>
              <a:rPr lang="en-US" sz="2400" i="1" dirty="0" smtClean="0">
                <a:solidFill>
                  <a:srgbClr val="0070C0"/>
                </a:solidFill>
              </a:rPr>
              <a:t> &amp; Adam Martiny</a:t>
            </a:r>
            <a:r>
              <a:rPr lang="en-US" sz="2400" i="1" baseline="30000" dirty="0" smtClean="0">
                <a:solidFill>
                  <a:srgbClr val="0070C0"/>
                </a:solidFill>
              </a:rPr>
              <a:t>2</a:t>
            </a:r>
            <a:r>
              <a:rPr lang="en-US" sz="2400" i="1" dirty="0" smtClean="0">
                <a:solidFill>
                  <a:srgbClr val="0070C0"/>
                </a:solidFill>
              </a:rPr>
              <a:t> </a:t>
            </a:r>
            <a:br>
              <a:rPr lang="en-US" sz="2400" i="1" dirty="0" smtClean="0">
                <a:solidFill>
                  <a:srgbClr val="0070C0"/>
                </a:solidFill>
              </a:rPr>
            </a:br>
            <a:r>
              <a:rPr lang="en-US" sz="2400" i="1" baseline="30000" dirty="0" smtClean="0">
                <a:solidFill>
                  <a:srgbClr val="0070C0"/>
                </a:solidFill>
              </a:rPr>
              <a:t>1</a:t>
            </a:r>
            <a:r>
              <a:rPr lang="en-US" sz="2400" i="1" dirty="0" smtClean="0">
                <a:solidFill>
                  <a:srgbClr val="0070C0"/>
                </a:solidFill>
              </a:rPr>
              <a:t>CIMA-CONICET/UBA, </a:t>
            </a:r>
            <a:r>
              <a:rPr lang="en-US" sz="2400" i="1" baseline="30000" dirty="0" smtClean="0">
                <a:solidFill>
                  <a:srgbClr val="0070C0"/>
                </a:solidFill>
              </a:rPr>
              <a:t>2</a:t>
            </a:r>
            <a:r>
              <a:rPr lang="en-US" sz="2400" i="1" dirty="0" smtClean="0">
                <a:solidFill>
                  <a:srgbClr val="0070C0"/>
                </a:solidFill>
              </a:rPr>
              <a:t>University of California Irvine</a:t>
            </a:r>
          </a:p>
        </p:txBody>
      </p:sp>
      <p:sp>
        <p:nvSpPr>
          <p:cNvPr id="5" name="4 Marcador de contenido"/>
          <p:cNvSpPr>
            <a:spLocks noGrp="1"/>
          </p:cNvSpPr>
          <p:nvPr>
            <p:ph idx="1"/>
          </p:nvPr>
        </p:nvSpPr>
        <p:spPr>
          <a:xfrm>
            <a:off x="152400" y="2971800"/>
            <a:ext cx="6172200" cy="3581400"/>
          </a:xfrm>
        </p:spPr>
        <p:txBody>
          <a:bodyPr rtlCol="0">
            <a:normAutofit fontScale="92500" lnSpcReduction="10000"/>
          </a:bodyPr>
          <a:lstStyle/>
          <a:p>
            <a:pPr fontAlgn="auto">
              <a:spcAft>
                <a:spcPts val="0"/>
              </a:spcAft>
              <a:buFont typeface="Arial" pitchFamily="34" charset="0"/>
              <a:buNone/>
              <a:defRPr/>
            </a:pPr>
            <a:r>
              <a:rPr lang="en-US" dirty="0" smtClean="0"/>
              <a:t>Reason: </a:t>
            </a:r>
            <a:r>
              <a:rPr lang="en-US" i="1" dirty="0" smtClean="0"/>
              <a:t>Prochlorococcus </a:t>
            </a:r>
            <a:r>
              <a:rPr lang="en-US" dirty="0" smtClean="0"/>
              <a:t> and </a:t>
            </a:r>
            <a:r>
              <a:rPr lang="en-US" i="1" dirty="0" smtClean="0"/>
              <a:t>Synechococcus</a:t>
            </a:r>
            <a:r>
              <a:rPr lang="en-US" dirty="0" smtClean="0"/>
              <a:t> are photosynthetic bacteria that play a major role in marine C cycle</a:t>
            </a:r>
          </a:p>
          <a:p>
            <a:pPr fontAlgn="auto">
              <a:spcAft>
                <a:spcPts val="0"/>
              </a:spcAft>
              <a:buFont typeface="Arial" pitchFamily="34" charset="0"/>
              <a:buNone/>
              <a:defRPr/>
            </a:pPr>
            <a:r>
              <a:rPr lang="en-US" dirty="0" smtClean="0"/>
              <a:t>Objective: Generate a model based on light, temperature, and nitrogen to quantify the abundance of PRO and SYN at a global scale</a:t>
            </a:r>
          </a:p>
        </p:txBody>
      </p:sp>
      <p:grpSp>
        <p:nvGrpSpPr>
          <p:cNvPr id="2" name="14 Grupo"/>
          <p:cNvGrpSpPr>
            <a:grpSpLocks/>
          </p:cNvGrpSpPr>
          <p:nvPr/>
        </p:nvGrpSpPr>
        <p:grpSpPr bwMode="auto">
          <a:xfrm>
            <a:off x="6324600" y="3657600"/>
            <a:ext cx="2574925" cy="2057400"/>
            <a:chOff x="6324600" y="3352800"/>
            <a:chExt cx="2575249" cy="2057400"/>
          </a:xfrm>
        </p:grpSpPr>
        <p:pic>
          <p:nvPicPr>
            <p:cNvPr id="14341" name="Picture 2" descr="http://proportal.mit.edu/images/mit9215.jpg"/>
            <p:cNvPicPr>
              <a:picLocks noChangeAspect="1" noChangeArrowheads="1"/>
            </p:cNvPicPr>
            <p:nvPr/>
          </p:nvPicPr>
          <p:blipFill>
            <a:blip r:embed="rId3"/>
            <a:srcRect/>
            <a:stretch>
              <a:fillRect/>
            </a:stretch>
          </p:blipFill>
          <p:spPr bwMode="auto">
            <a:xfrm>
              <a:off x="6324600" y="3352800"/>
              <a:ext cx="2575249" cy="2057400"/>
            </a:xfrm>
            <a:prstGeom prst="rect">
              <a:avLst/>
            </a:prstGeom>
            <a:noFill/>
            <a:ln w="9525">
              <a:noFill/>
              <a:miter lim="800000"/>
              <a:headEnd/>
              <a:tailEnd/>
            </a:ln>
          </p:spPr>
        </p:pic>
        <p:sp>
          <p:nvSpPr>
            <p:cNvPr id="14" name="13 CuadroTexto"/>
            <p:cNvSpPr txBox="1"/>
            <p:nvPr/>
          </p:nvSpPr>
          <p:spPr>
            <a:xfrm>
              <a:off x="6324600" y="5181600"/>
              <a:ext cx="857358" cy="215900"/>
            </a:xfrm>
            <a:prstGeom prst="rect">
              <a:avLst/>
            </a:prstGeom>
            <a:noFill/>
          </p:spPr>
          <p:txBody>
            <a:bodyPr wrap="none">
              <a:spAutoFit/>
            </a:bodyPr>
            <a:lstStyle/>
            <a:p>
              <a:pPr fontAlgn="auto">
                <a:spcBef>
                  <a:spcPts val="0"/>
                </a:spcBef>
                <a:spcAft>
                  <a:spcPts val="0"/>
                </a:spcAft>
                <a:defRPr/>
              </a:pPr>
              <a:r>
                <a:rPr lang="es-ES" sz="800" i="1" dirty="0">
                  <a:solidFill>
                    <a:schemeClr val="bg1">
                      <a:lumMod val="65000"/>
                    </a:schemeClr>
                  </a:solidFill>
                  <a:latin typeface="+mn-lt"/>
                </a:rPr>
                <a:t>Anne Thompson</a:t>
              </a:r>
            </a:p>
          </p:txBody>
        </p:sp>
      </p:grpSp>
      <p:sp>
        <p:nvSpPr>
          <p:cNvPr id="7" name="6 CuadroTexto"/>
          <p:cNvSpPr txBox="1"/>
          <p:nvPr/>
        </p:nvSpPr>
        <p:spPr>
          <a:xfrm>
            <a:off x="571472" y="228407"/>
            <a:ext cx="8001056" cy="1200329"/>
          </a:xfrm>
          <a:prstGeom prst="rect">
            <a:avLst/>
          </a:prstGeom>
          <a:solidFill>
            <a:srgbClr val="FFC000"/>
          </a:solidFill>
        </p:spPr>
        <p:txBody>
          <a:bodyPr wrap="square" rtlCol="0">
            <a:spAutoFit/>
          </a:bodyPr>
          <a:lstStyle/>
          <a:p>
            <a:pPr algn="ctr"/>
            <a:r>
              <a:rPr lang="en-US" sz="3600" b="1" dirty="0" smtClean="0">
                <a:solidFill>
                  <a:schemeClr val="bg1"/>
                </a:solidFill>
                <a:ea typeface="+mj-ea"/>
                <a:cs typeface="+mj-cs"/>
              </a:rPr>
              <a:t>Global abundance and distribution of two marine </a:t>
            </a:r>
            <a:r>
              <a:rPr lang="en-US" sz="3600" b="1" dirty="0" err="1" smtClean="0">
                <a:solidFill>
                  <a:schemeClr val="bg1"/>
                </a:solidFill>
                <a:ea typeface="+mj-ea"/>
                <a:cs typeface="+mj-cs"/>
              </a:rPr>
              <a:t>cyanobacteria</a:t>
            </a:r>
            <a:endParaRPr lang="en-US" b="1" dirty="0">
              <a:solidFill>
                <a:schemeClr val="bg1"/>
              </a:solidFill>
            </a:endParaRPr>
          </a:p>
        </p:txBody>
      </p:sp>
      <p:pic>
        <p:nvPicPr>
          <p:cNvPr id="8"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2133600"/>
            <a:ext cx="2076450" cy="1524000"/>
          </a:xfrm>
          <a:prstGeom prst="rect">
            <a:avLst/>
          </a:prstGeom>
          <a:noFill/>
          <a:ln w="9525">
            <a:noFill/>
            <a:miter lim="800000"/>
            <a:headEnd/>
            <a:tailEnd/>
          </a:ln>
        </p:spPr>
      </p:pic>
      <p:sp>
        <p:nvSpPr>
          <p:cNvPr id="44" name="43 Flecha curvada hacia la derecha"/>
          <p:cNvSpPr/>
          <p:nvPr/>
        </p:nvSpPr>
        <p:spPr>
          <a:xfrm>
            <a:off x="2362200" y="2667000"/>
            <a:ext cx="2209800" cy="35052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7" name="Title 1"/>
          <p:cNvSpPr txBox="1">
            <a:spLocks/>
          </p:cNvSpPr>
          <p:nvPr/>
        </p:nvSpPr>
        <p:spPr>
          <a:xfrm>
            <a:off x="457200" y="0"/>
            <a:ext cx="8229600" cy="1143000"/>
          </a:xfrm>
          <a:prstGeom prst="rect">
            <a:avLst/>
          </a:prstGeom>
        </p:spPr>
        <p:txBody>
          <a:bodyPr/>
          <a:lstStyle/>
          <a:p>
            <a:pPr algn="ctr" fontAlgn="auto">
              <a:spcAft>
                <a:spcPts val="0"/>
              </a:spcAft>
              <a:defRPr/>
            </a:pPr>
            <a:r>
              <a:rPr lang="en-US" sz="4400" dirty="0">
                <a:latin typeface="+mj-lt"/>
                <a:ea typeface="+mj-ea"/>
                <a:cs typeface="+mj-cs"/>
              </a:rPr>
              <a:t>Project development</a:t>
            </a:r>
          </a:p>
        </p:txBody>
      </p:sp>
      <p:sp>
        <p:nvSpPr>
          <p:cNvPr id="15364" name="22 CuadroTexto"/>
          <p:cNvSpPr txBox="1">
            <a:spLocks noChangeArrowheads="1"/>
          </p:cNvSpPr>
          <p:nvPr/>
        </p:nvSpPr>
        <p:spPr bwMode="auto">
          <a:xfrm>
            <a:off x="0" y="838200"/>
            <a:ext cx="4191000" cy="1917700"/>
          </a:xfrm>
          <a:prstGeom prst="rect">
            <a:avLst/>
          </a:prstGeom>
          <a:noFill/>
          <a:ln w="9525">
            <a:noFill/>
            <a:miter lim="800000"/>
            <a:headEnd/>
            <a:tailEnd/>
          </a:ln>
        </p:spPr>
        <p:txBody>
          <a:bodyPr>
            <a:spAutoFit/>
          </a:bodyPr>
          <a:lstStyle/>
          <a:p>
            <a:r>
              <a:rPr lang="en-US" sz="2400">
                <a:latin typeface="Calibri" pitchFamily="34" charset="0"/>
              </a:rPr>
              <a:t>1</a:t>
            </a:r>
            <a:r>
              <a:rPr lang="en-US" sz="2400" baseline="30000">
                <a:latin typeface="Calibri" pitchFamily="34" charset="0"/>
              </a:rPr>
              <a:t>st</a:t>
            </a:r>
            <a:r>
              <a:rPr lang="en-US" sz="2400">
                <a:latin typeface="Calibri" pitchFamily="34" charset="0"/>
              </a:rPr>
              <a:t> STAGE</a:t>
            </a:r>
          </a:p>
          <a:p>
            <a:r>
              <a:rPr lang="en-US" sz="2400">
                <a:latin typeface="Calibri" pitchFamily="34" charset="0"/>
              </a:rPr>
              <a:t>Acquire and compile field observations in a single dataset</a:t>
            </a:r>
          </a:p>
          <a:p>
            <a:endParaRPr lang="en-US" sz="2400">
              <a:latin typeface="Calibri" pitchFamily="34" charset="0"/>
            </a:endParaRPr>
          </a:p>
          <a:p>
            <a:endParaRPr lang="en-US" sz="2400">
              <a:latin typeface="Calibri" pitchFamily="34" charset="0"/>
            </a:endParaRPr>
          </a:p>
        </p:txBody>
      </p:sp>
      <p:sp>
        <p:nvSpPr>
          <p:cNvPr id="15365" name="35 CuadroTexto"/>
          <p:cNvSpPr txBox="1">
            <a:spLocks noChangeArrowheads="1"/>
          </p:cNvSpPr>
          <p:nvPr/>
        </p:nvSpPr>
        <p:spPr bwMode="auto">
          <a:xfrm>
            <a:off x="381000" y="3733800"/>
            <a:ext cx="3505200" cy="3416300"/>
          </a:xfrm>
          <a:prstGeom prst="rect">
            <a:avLst/>
          </a:prstGeom>
          <a:solidFill>
            <a:srgbClr val="FFFFFF">
              <a:alpha val="58823"/>
            </a:srgbClr>
          </a:solidFill>
          <a:ln w="9525">
            <a:noFill/>
            <a:miter lim="800000"/>
            <a:headEnd/>
            <a:tailEnd/>
          </a:ln>
        </p:spPr>
        <p:txBody>
          <a:bodyPr>
            <a:spAutoFit/>
          </a:bodyPr>
          <a:lstStyle/>
          <a:p>
            <a:r>
              <a:rPr lang="en-US" sz="2400">
                <a:latin typeface="Calibri" pitchFamily="34" charset="0"/>
              </a:rPr>
              <a:t>2</a:t>
            </a:r>
            <a:r>
              <a:rPr lang="en-US" sz="2400" baseline="30000">
                <a:latin typeface="Calibri" pitchFamily="34" charset="0"/>
              </a:rPr>
              <a:t>nd</a:t>
            </a:r>
            <a:r>
              <a:rPr lang="en-US" sz="2400">
                <a:latin typeface="Calibri" pitchFamily="34" charset="0"/>
              </a:rPr>
              <a:t>  STAGE</a:t>
            </a:r>
          </a:p>
          <a:p>
            <a:r>
              <a:rPr lang="en-US" sz="2400">
                <a:latin typeface="Calibri" pitchFamily="34" charset="0"/>
              </a:rPr>
              <a:t>Develop a statistical model based on light, temperature, and nitrogen</a:t>
            </a: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a:p>
            <a:endParaRPr lang="en-US" sz="2400">
              <a:latin typeface="Calibri" pitchFamily="34" charset="0"/>
            </a:endParaRPr>
          </a:p>
        </p:txBody>
      </p:sp>
      <p:sp>
        <p:nvSpPr>
          <p:cNvPr id="15366" name="36 CuadroTexto"/>
          <p:cNvSpPr txBox="1">
            <a:spLocks noChangeArrowheads="1"/>
          </p:cNvSpPr>
          <p:nvPr/>
        </p:nvSpPr>
        <p:spPr bwMode="auto">
          <a:xfrm>
            <a:off x="4343400" y="838200"/>
            <a:ext cx="4800600" cy="2308225"/>
          </a:xfrm>
          <a:prstGeom prst="rect">
            <a:avLst/>
          </a:prstGeom>
          <a:noFill/>
          <a:ln w="9525">
            <a:noFill/>
            <a:miter lim="800000"/>
            <a:headEnd/>
            <a:tailEnd/>
          </a:ln>
        </p:spPr>
        <p:txBody>
          <a:bodyPr>
            <a:spAutoFit/>
          </a:bodyPr>
          <a:lstStyle/>
          <a:p>
            <a:r>
              <a:rPr lang="en-US" sz="2400">
                <a:latin typeface="Calibri" pitchFamily="34" charset="0"/>
              </a:rPr>
              <a:t>3</a:t>
            </a:r>
            <a:r>
              <a:rPr lang="en-US" sz="2400" baseline="30000">
                <a:latin typeface="Calibri" pitchFamily="34" charset="0"/>
              </a:rPr>
              <a:t>rd</a:t>
            </a:r>
            <a:r>
              <a:rPr lang="en-US" sz="2400">
                <a:latin typeface="Calibri" pitchFamily="34" charset="0"/>
              </a:rPr>
              <a:t>  STAGE</a:t>
            </a:r>
          </a:p>
          <a:p>
            <a:r>
              <a:rPr lang="en-US" sz="2400">
                <a:latin typeface="Calibri" pitchFamily="34" charset="0"/>
              </a:rPr>
              <a:t>Use global information for light, temperature and nitrogen to estimate abundance and distribution</a:t>
            </a:r>
          </a:p>
          <a:p>
            <a:endParaRPr lang="en-US" sz="2400">
              <a:latin typeface="Calibri" pitchFamily="34" charset="0"/>
            </a:endParaRPr>
          </a:p>
          <a:p>
            <a:endParaRPr lang="en-US" sz="2400">
              <a:latin typeface="Calibri" pitchFamily="34" charset="0"/>
            </a:endParaRPr>
          </a:p>
        </p:txBody>
      </p:sp>
      <p:pic>
        <p:nvPicPr>
          <p:cNvPr id="15367"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91000" y="2362200"/>
            <a:ext cx="2217738" cy="1111250"/>
          </a:xfrm>
          <a:prstGeom prst="rect">
            <a:avLst/>
          </a:prstGeom>
          <a:noFill/>
          <a:ln w="9525">
            <a:noFill/>
            <a:miter lim="800000"/>
            <a:headEnd/>
            <a:tailEnd/>
          </a:ln>
        </p:spPr>
      </p:pic>
      <p:pic>
        <p:nvPicPr>
          <p:cNvPr id="15368" name="Picture 3"/>
          <p:cNvPicPr>
            <a:picLocks noChangeAspect="1" noChangeArrowheads="1"/>
          </p:cNvPicPr>
          <p:nvPr/>
        </p:nvPicPr>
        <p:blipFill>
          <a:blip r:embed="rId5">
            <a:clrChange>
              <a:clrFrom>
                <a:srgbClr val="FFFFFF"/>
              </a:clrFrom>
              <a:clrTo>
                <a:srgbClr val="FFFFFF">
                  <a:alpha val="0"/>
                </a:srgbClr>
              </a:clrTo>
            </a:clrChange>
          </a:blip>
          <a:srcRect l="16292" t="15602" r="17416" b="17567"/>
          <a:stretch>
            <a:fillRect/>
          </a:stretch>
        </p:blipFill>
        <p:spPr bwMode="auto">
          <a:xfrm>
            <a:off x="4495800" y="3733800"/>
            <a:ext cx="6426200" cy="3702050"/>
          </a:xfrm>
          <a:prstGeom prst="rect">
            <a:avLst/>
          </a:prstGeom>
          <a:noFill/>
          <a:ln w="9525">
            <a:noFill/>
            <a:miter lim="800000"/>
            <a:headEnd/>
            <a:tailEnd/>
          </a:ln>
        </p:spPr>
      </p:pic>
      <p:pic>
        <p:nvPicPr>
          <p:cNvPr id="15369"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447800" y="5235575"/>
            <a:ext cx="2057400" cy="1622425"/>
          </a:xfrm>
          <a:prstGeom prst="rect">
            <a:avLst/>
          </a:prstGeom>
          <a:noFill/>
          <a:ln w="9525">
            <a:noFill/>
            <a:miter lim="800000"/>
            <a:headEnd/>
            <a:tailEnd/>
          </a:ln>
        </p:spPr>
      </p:pic>
      <p:pic>
        <p:nvPicPr>
          <p:cNvPr id="11" name="Picture 2" descr="CIMA2"/>
          <p:cNvPicPr>
            <a:picLocks noChangeAspect="1" noChangeArrowheads="1"/>
          </p:cNvPicPr>
          <p:nvPr/>
        </p:nvPicPr>
        <p:blipFill>
          <a:blip r:embed="rId7" cstate="print"/>
          <a:srcRect/>
          <a:stretch>
            <a:fillRect/>
          </a:stretch>
        </p:blipFill>
        <p:spPr bwMode="auto">
          <a:xfrm>
            <a:off x="7777232" y="0"/>
            <a:ext cx="1366768" cy="107154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868346"/>
          </a:xfrm>
        </p:spPr>
        <p:txBody>
          <a:bodyPr>
            <a:normAutofit fontScale="90000"/>
          </a:bodyPr>
          <a:lstStyle/>
          <a:p>
            <a:r>
              <a:rPr lang="en-US" dirty="0" smtClean="0">
                <a:solidFill>
                  <a:srgbClr val="FF0000"/>
                </a:solidFill>
              </a:rPr>
              <a:t>www.cima.fcen.uba.ar</a:t>
            </a:r>
            <a:r>
              <a:rPr lang="en-US" dirty="0" smtClean="0"/>
              <a:t/>
            </a:r>
            <a:br>
              <a:rPr lang="en-US" dirty="0" smtClean="0"/>
            </a:br>
            <a:r>
              <a:rPr lang="en-US" dirty="0" smtClean="0"/>
              <a:t>Contacts at CIMA</a:t>
            </a:r>
            <a:endParaRPr lang="en-US" dirty="0"/>
          </a:p>
        </p:txBody>
      </p:sp>
      <p:graphicFrame>
        <p:nvGraphicFramePr>
          <p:cNvPr id="5" name="4 Tabla"/>
          <p:cNvGraphicFramePr>
            <a:graphicFrameLocks noGrp="1"/>
          </p:cNvGraphicFramePr>
          <p:nvPr/>
        </p:nvGraphicFramePr>
        <p:xfrm>
          <a:off x="1785918" y="1250656"/>
          <a:ext cx="5572164" cy="5321616"/>
        </p:xfrm>
        <a:graphic>
          <a:graphicData uri="http://schemas.openxmlformats.org/drawingml/2006/table">
            <a:tbl>
              <a:tblPr/>
              <a:tblGrid>
                <a:gridCol w="2716430"/>
                <a:gridCol w="2855734"/>
              </a:tblGrid>
              <a:tr h="266528">
                <a:tc>
                  <a:txBody>
                    <a:bodyPr/>
                    <a:lstStyle/>
                    <a:p>
                      <a:pPr algn="l" fontAlgn="b"/>
                      <a:r>
                        <a:rPr lang="es-AR" sz="1600" b="0" i="0" u="none" strike="noStrike">
                          <a:latin typeface="Arial"/>
                        </a:rPr>
                        <a:t>Barros, Vicente Ricardo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barros@cima.fcen.uba.ar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Camilloni, Ines Angela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ines@cima.fcen.uba.ar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Campetella, Claudia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claudiac@cima.fcen.uba.ar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Carril, Andrea Fabiana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carril@cima.fcen.uba.ar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Cerne, Bibiana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cerne@cima.fcen.uba.ar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Doyle, Moira Evelina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doyle@cima.fcen.uba.ar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Flombaum, Pedro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pflombaum@cima.fcen.uba.ar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112">
                <a:tc>
                  <a:txBody>
                    <a:bodyPr/>
                    <a:lstStyle/>
                    <a:p>
                      <a:pPr algn="l" fontAlgn="b"/>
                      <a:r>
                        <a:rPr lang="es-AR" sz="1600" b="0" i="0" u="none" strike="noStrike" dirty="0" err="1" smtClean="0">
                          <a:latin typeface="Arial"/>
                        </a:rPr>
                        <a:t>Menendez</a:t>
                      </a:r>
                      <a:r>
                        <a:rPr lang="es-AR" sz="1600" b="0" i="0" u="none" strike="noStrike" dirty="0">
                          <a:latin typeface="Arial"/>
                        </a:rPr>
                        <a:t>, </a:t>
                      </a:r>
                      <a:r>
                        <a:rPr lang="es-AR" sz="1600" b="0" i="0" u="none" strike="noStrike" dirty="0" smtClean="0">
                          <a:latin typeface="Arial"/>
                        </a:rPr>
                        <a:t>Claudio</a:t>
                      </a:r>
                      <a:endParaRPr lang="es-AR" sz="1600" b="0" i="0" u="none" strike="noStrike"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menendez@cima.fcen.uba.ar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Nicolini, Matilde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nicolini@cima.fcen.uba.ar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Nuñez, Mario Nestor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mnunez@cima.fcen.uba.ar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Possia, Norma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possia@cima.fcen.uba.ar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Ruiz, Juan Jose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jruiz@cima.fcen.uba.ar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Salio, Paola Veronica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salio@cima.fcen.uba.ar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Saraceno, Martin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saraceno@cima.fcen.uba.ar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Saulo, Andrea Celeste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latin typeface="Arial"/>
                        </a:rPr>
                        <a:t>saulo@cima.fcen.uba.ar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Silvestri, Gabriel Emilio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gabriels@cima.fcen.uba.ar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Simionato, Claudia Gloria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claudias@cima.fcen.uba.ar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Solman, Silvina Alicia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solman@cima.fcen.uba.ar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528">
                <a:tc>
                  <a:txBody>
                    <a:bodyPr/>
                    <a:lstStyle/>
                    <a:p>
                      <a:pPr algn="l" fontAlgn="b"/>
                      <a:r>
                        <a:rPr lang="es-AR" sz="1600" b="0" i="0" u="none" strike="noStrike">
                          <a:latin typeface="Arial"/>
                        </a:rPr>
                        <a:t>Vera, Carolina Susana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latin typeface="Arial"/>
                        </a:rPr>
                        <a:t>carolina@cima.fcen.uba.ar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357158" y="1785926"/>
            <a:ext cx="3286148" cy="2571768"/>
            <a:chOff x="357158" y="1785926"/>
            <a:chExt cx="3286148" cy="2571768"/>
          </a:xfrm>
        </p:grpSpPr>
        <p:sp>
          <p:nvSpPr>
            <p:cNvPr id="2" name="1 Elipse"/>
            <p:cNvSpPr/>
            <p:nvPr/>
          </p:nvSpPr>
          <p:spPr>
            <a:xfrm>
              <a:off x="357158" y="1785926"/>
              <a:ext cx="3286148" cy="2571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1071538" y="2401195"/>
              <a:ext cx="2071702" cy="1384995"/>
            </a:xfrm>
            <a:prstGeom prst="rect">
              <a:avLst/>
            </a:prstGeom>
            <a:noFill/>
          </p:spPr>
          <p:txBody>
            <a:bodyPr wrap="square" rtlCol="0">
              <a:spAutoFit/>
            </a:bodyPr>
            <a:lstStyle/>
            <a:p>
              <a:pPr algn="ctr"/>
              <a:r>
                <a:rPr lang="en-US" sz="2800" b="1" dirty="0" smtClean="0">
                  <a:solidFill>
                    <a:schemeClr val="bg1"/>
                  </a:solidFill>
                </a:rPr>
                <a:t>Analysis and Process Studies</a:t>
              </a:r>
              <a:endParaRPr lang="en-US" sz="2800" b="1" dirty="0">
                <a:solidFill>
                  <a:schemeClr val="bg1"/>
                </a:solidFill>
              </a:endParaRPr>
            </a:p>
          </p:txBody>
        </p:sp>
      </p:grpSp>
      <p:grpSp>
        <p:nvGrpSpPr>
          <p:cNvPr id="17" name="16 Grupo"/>
          <p:cNvGrpSpPr/>
          <p:nvPr/>
        </p:nvGrpSpPr>
        <p:grpSpPr>
          <a:xfrm>
            <a:off x="2357422" y="3357562"/>
            <a:ext cx="3286148" cy="2571768"/>
            <a:chOff x="2357422" y="3357562"/>
            <a:chExt cx="3286148" cy="2571768"/>
          </a:xfrm>
        </p:grpSpPr>
        <p:sp>
          <p:nvSpPr>
            <p:cNvPr id="6" name="5 Elipse"/>
            <p:cNvSpPr/>
            <p:nvPr/>
          </p:nvSpPr>
          <p:spPr>
            <a:xfrm>
              <a:off x="2357422" y="3357562"/>
              <a:ext cx="3286148" cy="25717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3000364" y="4071942"/>
              <a:ext cx="2071702" cy="954107"/>
            </a:xfrm>
            <a:prstGeom prst="rect">
              <a:avLst/>
            </a:prstGeom>
            <a:noFill/>
          </p:spPr>
          <p:txBody>
            <a:bodyPr wrap="square" rtlCol="0">
              <a:spAutoFit/>
            </a:bodyPr>
            <a:lstStyle/>
            <a:p>
              <a:pPr algn="ctr"/>
              <a:r>
                <a:rPr lang="en-US" sz="2800" b="1" dirty="0" smtClean="0">
                  <a:solidFill>
                    <a:schemeClr val="bg1"/>
                  </a:solidFill>
                </a:rPr>
                <a:t>Impact Studies</a:t>
              </a:r>
              <a:endParaRPr lang="en-US" sz="2800" b="1" dirty="0">
                <a:solidFill>
                  <a:schemeClr val="bg1"/>
                </a:solidFill>
              </a:endParaRPr>
            </a:p>
          </p:txBody>
        </p:sp>
      </p:grpSp>
      <p:grpSp>
        <p:nvGrpSpPr>
          <p:cNvPr id="14" name="13 Grupo"/>
          <p:cNvGrpSpPr/>
          <p:nvPr/>
        </p:nvGrpSpPr>
        <p:grpSpPr>
          <a:xfrm>
            <a:off x="1571604" y="71414"/>
            <a:ext cx="3286148" cy="2571768"/>
            <a:chOff x="1571604" y="71414"/>
            <a:chExt cx="3286148" cy="2571768"/>
          </a:xfrm>
        </p:grpSpPr>
        <p:sp>
          <p:nvSpPr>
            <p:cNvPr id="8" name="7 Elipse"/>
            <p:cNvSpPr/>
            <p:nvPr/>
          </p:nvSpPr>
          <p:spPr>
            <a:xfrm>
              <a:off x="1571604" y="71414"/>
              <a:ext cx="3286148" cy="25717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p:nvPr/>
          </p:nvSpPr>
          <p:spPr>
            <a:xfrm>
              <a:off x="2000232" y="785794"/>
              <a:ext cx="2071702" cy="523220"/>
            </a:xfrm>
            <a:prstGeom prst="rect">
              <a:avLst/>
            </a:prstGeom>
            <a:noFill/>
          </p:spPr>
          <p:txBody>
            <a:bodyPr wrap="square" rtlCol="0">
              <a:spAutoFit/>
            </a:bodyPr>
            <a:lstStyle/>
            <a:p>
              <a:pPr algn="ctr"/>
              <a:r>
                <a:rPr lang="en-US" sz="2800" b="1" dirty="0" smtClean="0">
                  <a:solidFill>
                    <a:schemeClr val="bg1"/>
                  </a:solidFill>
                </a:rPr>
                <a:t>Applications</a:t>
              </a:r>
              <a:endParaRPr lang="en-US" sz="2800" b="1" dirty="0">
                <a:solidFill>
                  <a:schemeClr val="bg1"/>
                </a:solidFill>
              </a:endParaRPr>
            </a:p>
          </p:txBody>
        </p:sp>
      </p:grpSp>
      <p:grpSp>
        <p:nvGrpSpPr>
          <p:cNvPr id="16" name="15 Grupo"/>
          <p:cNvGrpSpPr/>
          <p:nvPr/>
        </p:nvGrpSpPr>
        <p:grpSpPr>
          <a:xfrm>
            <a:off x="3357554" y="1214422"/>
            <a:ext cx="3286148" cy="2571768"/>
            <a:chOff x="3357554" y="1214422"/>
            <a:chExt cx="3286148" cy="2571768"/>
          </a:xfrm>
        </p:grpSpPr>
        <p:sp>
          <p:nvSpPr>
            <p:cNvPr id="4" name="3 Elipse"/>
            <p:cNvSpPr/>
            <p:nvPr/>
          </p:nvSpPr>
          <p:spPr>
            <a:xfrm>
              <a:off x="3357554" y="1214422"/>
              <a:ext cx="3286148" cy="257176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4071934" y="2143116"/>
              <a:ext cx="2071702" cy="523220"/>
            </a:xfrm>
            <a:prstGeom prst="rect">
              <a:avLst/>
            </a:prstGeom>
            <a:noFill/>
          </p:spPr>
          <p:txBody>
            <a:bodyPr wrap="square" rtlCol="0">
              <a:spAutoFit/>
            </a:bodyPr>
            <a:lstStyle/>
            <a:p>
              <a:pPr algn="ctr"/>
              <a:r>
                <a:rPr lang="en-US" sz="2800" b="1" dirty="0" smtClean="0">
                  <a:solidFill>
                    <a:schemeClr val="bg1"/>
                  </a:solidFill>
                </a:rPr>
                <a:t>Modeling</a:t>
              </a:r>
              <a:endParaRPr lang="en-US" sz="2800" b="1" dirty="0">
                <a:solidFill>
                  <a:schemeClr val="bg1"/>
                </a:solidFill>
              </a:endParaRPr>
            </a:p>
          </p:txBody>
        </p:sp>
      </p:grpSp>
      <p:pic>
        <p:nvPicPr>
          <p:cNvPr id="10" name="Picture 2" descr="CIMA2"/>
          <p:cNvPicPr>
            <a:picLocks noChangeAspect="1" noChangeArrowheads="1"/>
          </p:cNvPicPr>
          <p:nvPr/>
        </p:nvPicPr>
        <p:blipFill>
          <a:blip r:embed="rId2" cstate="print"/>
          <a:srcRect/>
          <a:stretch>
            <a:fillRect/>
          </a:stretch>
        </p:blipFill>
        <p:spPr bwMode="auto">
          <a:xfrm>
            <a:off x="7777232" y="5786454"/>
            <a:ext cx="1366768" cy="1071546"/>
          </a:xfrm>
          <a:prstGeom prst="rect">
            <a:avLst/>
          </a:prstGeom>
          <a:noFill/>
        </p:spPr>
      </p:pic>
      <p:sp>
        <p:nvSpPr>
          <p:cNvPr id="11" name="10 CuadroTexto"/>
          <p:cNvSpPr txBox="1"/>
          <p:nvPr/>
        </p:nvSpPr>
        <p:spPr>
          <a:xfrm>
            <a:off x="6715140" y="142852"/>
            <a:ext cx="2357454" cy="1200329"/>
          </a:xfrm>
          <a:prstGeom prst="rect">
            <a:avLst/>
          </a:prstGeom>
          <a:noFill/>
          <a:ln>
            <a:solidFill>
              <a:schemeClr val="tx1"/>
            </a:solidFill>
          </a:ln>
        </p:spPr>
        <p:txBody>
          <a:bodyPr wrap="square" rtlCol="0">
            <a:spAutoFit/>
          </a:bodyPr>
          <a:lstStyle/>
          <a:p>
            <a:pPr algn="ctr"/>
            <a:r>
              <a:rPr lang="en-US" sz="3600" b="1" dirty="0" smtClean="0"/>
              <a:t>RESEARCH STRATEGY </a:t>
            </a:r>
            <a:endParaRPr lang="en-US" sz="3600" b="1" dirty="0"/>
          </a:p>
        </p:txBody>
      </p:sp>
      <p:sp>
        <p:nvSpPr>
          <p:cNvPr id="12" name="11 CuadroTexto"/>
          <p:cNvSpPr txBox="1"/>
          <p:nvPr/>
        </p:nvSpPr>
        <p:spPr>
          <a:xfrm>
            <a:off x="7143768" y="1643050"/>
            <a:ext cx="1857356" cy="3416320"/>
          </a:xfrm>
          <a:prstGeom prst="rect">
            <a:avLst/>
          </a:prstGeom>
          <a:noFill/>
        </p:spPr>
        <p:txBody>
          <a:bodyPr wrap="square" rtlCol="0">
            <a:spAutoFit/>
          </a:bodyPr>
          <a:lstStyle/>
          <a:p>
            <a:pPr algn="ctr"/>
            <a:r>
              <a:rPr lang="en-US" sz="2400" b="1" dirty="0" smtClean="0">
                <a:solidFill>
                  <a:srgbClr val="CC0099"/>
                </a:solidFill>
              </a:rPr>
              <a:t>REGIONAL FOCUS ON:</a:t>
            </a:r>
          </a:p>
          <a:p>
            <a:pPr algn="ctr"/>
            <a:endParaRPr lang="en-US" sz="2400" b="1" dirty="0">
              <a:solidFill>
                <a:srgbClr val="CC0099"/>
              </a:solidFill>
            </a:endParaRPr>
          </a:p>
          <a:p>
            <a:pPr algn="ctr"/>
            <a:r>
              <a:rPr lang="en-US" sz="2400" b="1" dirty="0" smtClean="0">
                <a:solidFill>
                  <a:srgbClr val="CC0099"/>
                </a:solidFill>
              </a:rPr>
              <a:t>SOUTHERN SOUTH AMERICA </a:t>
            </a:r>
          </a:p>
          <a:p>
            <a:pPr algn="ctr"/>
            <a:r>
              <a:rPr lang="en-US" sz="2400" b="1" dirty="0" smtClean="0">
                <a:solidFill>
                  <a:srgbClr val="CC0099"/>
                </a:solidFill>
              </a:rPr>
              <a:t>&amp;</a:t>
            </a:r>
          </a:p>
          <a:p>
            <a:pPr algn="ctr"/>
            <a:r>
              <a:rPr lang="en-US" sz="2400" b="1" dirty="0" smtClean="0">
                <a:solidFill>
                  <a:srgbClr val="CC0099"/>
                </a:solidFill>
              </a:rPr>
              <a:t>SOUTH ATLANTIC</a:t>
            </a:r>
            <a:endParaRPr lang="en-US" sz="2400" b="1" dirty="0">
              <a:solidFill>
                <a:srgbClr val="CC0099"/>
              </a:solidFill>
            </a:endParaRPr>
          </a:p>
        </p:txBody>
      </p:sp>
      <p:graphicFrame>
        <p:nvGraphicFramePr>
          <p:cNvPr id="13" name="12 Tabla"/>
          <p:cNvGraphicFramePr>
            <a:graphicFrameLocks noGrp="1"/>
          </p:cNvGraphicFramePr>
          <p:nvPr/>
        </p:nvGraphicFramePr>
        <p:xfrm>
          <a:off x="214282" y="6072206"/>
          <a:ext cx="6738940" cy="700110"/>
        </p:xfrm>
        <a:graphic>
          <a:graphicData uri="http://schemas.openxmlformats.org/drawingml/2006/table">
            <a:tbl>
              <a:tblPr firstRow="1" bandRow="1">
                <a:tableStyleId>{5C22544A-7EE6-4342-B048-85BDC9FD1C3A}</a:tableStyleId>
              </a:tblPr>
              <a:tblGrid>
                <a:gridCol w="1347788"/>
                <a:gridCol w="1347788"/>
                <a:gridCol w="1347788"/>
                <a:gridCol w="1347788"/>
                <a:gridCol w="1347788"/>
              </a:tblGrid>
              <a:tr h="700110">
                <a:tc>
                  <a:txBody>
                    <a:bodyPr/>
                    <a:lstStyle/>
                    <a:p>
                      <a:pPr algn="ctr"/>
                      <a:endParaRPr lang="en-US" sz="1600" noProof="0" dirty="0" smtClean="0">
                        <a:solidFill>
                          <a:schemeClr val="tx1"/>
                        </a:solidFill>
                      </a:endParaRPr>
                    </a:p>
                    <a:p>
                      <a:pPr algn="ctr"/>
                      <a:r>
                        <a:rPr lang="en-US" sz="1600" noProof="0" dirty="0" err="1" smtClean="0">
                          <a:solidFill>
                            <a:schemeClr val="tx1"/>
                          </a:solidFill>
                        </a:rPr>
                        <a:t>Mesoscale</a:t>
                      </a:r>
                      <a:endParaRPr lang="en-US"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endParaRPr lang="en-US" sz="1600" noProof="0" dirty="0" smtClean="0">
                        <a:solidFill>
                          <a:schemeClr val="tx1"/>
                        </a:solidFill>
                      </a:endParaRPr>
                    </a:p>
                    <a:p>
                      <a:pPr algn="ctr"/>
                      <a:r>
                        <a:rPr lang="en-US" sz="1600" noProof="0" dirty="0" smtClean="0">
                          <a:solidFill>
                            <a:schemeClr val="tx1"/>
                          </a:solidFill>
                        </a:rPr>
                        <a:t>Synoptic</a:t>
                      </a:r>
                      <a:endParaRPr lang="en-US"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endParaRPr lang="en-US" sz="1600" noProof="0" dirty="0" smtClean="0">
                        <a:solidFill>
                          <a:schemeClr val="tx1"/>
                        </a:solidFill>
                      </a:endParaRPr>
                    </a:p>
                    <a:p>
                      <a:pPr algn="ctr"/>
                      <a:r>
                        <a:rPr lang="en-US" sz="1600" noProof="0" dirty="0" err="1" smtClean="0">
                          <a:solidFill>
                            <a:schemeClr val="tx1"/>
                          </a:solidFill>
                        </a:rPr>
                        <a:t>Intraseasonal</a:t>
                      </a:r>
                      <a:endParaRPr lang="en-US"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en-US" sz="1600" noProof="0" dirty="0" err="1" smtClean="0">
                          <a:solidFill>
                            <a:schemeClr val="tx1"/>
                          </a:solidFill>
                        </a:rPr>
                        <a:t>Interannual</a:t>
                      </a:r>
                      <a:r>
                        <a:rPr lang="en-US" sz="1600" noProof="0" dirty="0" smtClean="0">
                          <a:solidFill>
                            <a:schemeClr val="tx1"/>
                          </a:solidFill>
                        </a:rPr>
                        <a:t> &amp; Decadal</a:t>
                      </a:r>
                      <a:endParaRPr lang="en-US"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en-US" sz="1600" noProof="0" dirty="0" smtClean="0">
                          <a:solidFill>
                            <a:schemeClr val="tx1"/>
                          </a:solidFill>
                        </a:rPr>
                        <a:t>Climate Change</a:t>
                      </a:r>
                      <a:endParaRPr lang="en-US"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28596" y="0"/>
            <a:ext cx="8501090"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p:nvSpPr>
        <p:spPr>
          <a:xfrm>
            <a:off x="0" y="285728"/>
            <a:ext cx="850109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71406" y="571504"/>
            <a:ext cx="8501122" cy="642918"/>
          </a:xfrm>
          <a:solidFill>
            <a:srgbClr val="00B050"/>
          </a:solidFill>
        </p:spPr>
        <p:txBody>
          <a:bodyPr>
            <a:normAutofit fontScale="90000"/>
          </a:bodyPr>
          <a:lstStyle/>
          <a:p>
            <a:r>
              <a:rPr lang="en-US" b="1" dirty="0">
                <a:solidFill>
                  <a:schemeClr val="bg1"/>
                </a:solidFill>
              </a:rPr>
              <a:t>Río de la Plata related processes</a:t>
            </a:r>
          </a:p>
        </p:txBody>
      </p:sp>
      <p:sp>
        <p:nvSpPr>
          <p:cNvPr id="2051" name="Rectangle 3"/>
          <p:cNvSpPr>
            <a:spLocks noGrp="1" noChangeArrowheads="1"/>
          </p:cNvSpPr>
          <p:nvPr>
            <p:ph type="subTitle" idx="1"/>
          </p:nvPr>
        </p:nvSpPr>
        <p:spPr>
          <a:xfrm>
            <a:off x="0" y="1285860"/>
            <a:ext cx="9144000" cy="1285884"/>
          </a:xfrm>
        </p:spPr>
        <p:txBody>
          <a:bodyPr>
            <a:normAutofit/>
          </a:bodyPr>
          <a:lstStyle/>
          <a:p>
            <a:pPr>
              <a:lnSpc>
                <a:spcPct val="80000"/>
              </a:lnSpc>
            </a:pPr>
            <a:r>
              <a:rPr lang="en-US" sz="2000" b="1" dirty="0" smtClean="0">
                <a:solidFill>
                  <a:srgbClr val="0070C0"/>
                </a:solidFill>
              </a:rPr>
              <a:t>Research Staff: C. </a:t>
            </a:r>
            <a:r>
              <a:rPr lang="en-US" sz="2000" b="1" dirty="0" err="1">
                <a:solidFill>
                  <a:srgbClr val="0070C0"/>
                </a:solidFill>
              </a:rPr>
              <a:t>Simionato</a:t>
            </a:r>
            <a:r>
              <a:rPr lang="en-US" sz="2000" b="1" dirty="0">
                <a:solidFill>
                  <a:srgbClr val="0070C0"/>
                </a:solidFill>
              </a:rPr>
              <a:t>, </a:t>
            </a:r>
            <a:r>
              <a:rPr lang="en-US" sz="2000" b="1" dirty="0" smtClean="0">
                <a:solidFill>
                  <a:srgbClr val="0070C0"/>
                </a:solidFill>
              </a:rPr>
              <a:t>D. </a:t>
            </a:r>
            <a:r>
              <a:rPr lang="en-US" sz="2000" b="1" dirty="0" err="1" smtClean="0">
                <a:solidFill>
                  <a:srgbClr val="0070C0"/>
                </a:solidFill>
              </a:rPr>
              <a:t>Moreira</a:t>
            </a:r>
            <a:r>
              <a:rPr lang="en-US" sz="2000" b="1" dirty="0" smtClean="0">
                <a:solidFill>
                  <a:srgbClr val="0070C0"/>
                </a:solidFill>
              </a:rPr>
              <a:t>, M. L. </a:t>
            </a:r>
            <a:r>
              <a:rPr lang="en-US" sz="2000" b="1" dirty="0">
                <a:solidFill>
                  <a:srgbClr val="0070C0"/>
                </a:solidFill>
              </a:rPr>
              <a:t>Clara </a:t>
            </a:r>
            <a:r>
              <a:rPr lang="en-US" sz="2000" b="1" dirty="0" err="1">
                <a:solidFill>
                  <a:srgbClr val="0070C0"/>
                </a:solidFill>
              </a:rPr>
              <a:t>Tejedor</a:t>
            </a:r>
            <a:endParaRPr lang="en-US" sz="2000" b="1" dirty="0">
              <a:solidFill>
                <a:srgbClr val="0070C0"/>
              </a:solidFill>
            </a:endParaRPr>
          </a:p>
          <a:p>
            <a:pPr>
              <a:lnSpc>
                <a:spcPct val="80000"/>
              </a:lnSpc>
            </a:pPr>
            <a:r>
              <a:rPr lang="en-US" sz="2000" b="1" dirty="0" smtClean="0">
                <a:solidFill>
                  <a:srgbClr val="0070C0"/>
                </a:solidFill>
              </a:rPr>
              <a:t>From </a:t>
            </a:r>
            <a:r>
              <a:rPr lang="en-US" sz="2000" b="1" dirty="0">
                <a:solidFill>
                  <a:srgbClr val="0070C0"/>
                </a:solidFill>
              </a:rPr>
              <a:t>SHN (Argentina): </a:t>
            </a:r>
            <a:r>
              <a:rPr lang="en-US" sz="2000" b="1" dirty="0" smtClean="0">
                <a:solidFill>
                  <a:srgbClr val="0070C0"/>
                </a:solidFill>
              </a:rPr>
              <a:t>W. </a:t>
            </a:r>
            <a:r>
              <a:rPr lang="en-US" sz="2000" b="1" dirty="0">
                <a:solidFill>
                  <a:srgbClr val="0070C0"/>
                </a:solidFill>
              </a:rPr>
              <a:t>C. </a:t>
            </a:r>
            <a:r>
              <a:rPr lang="en-US" sz="2000" b="1" dirty="0" err="1">
                <a:solidFill>
                  <a:srgbClr val="0070C0"/>
                </a:solidFill>
              </a:rPr>
              <a:t>Dragani</a:t>
            </a:r>
            <a:r>
              <a:rPr lang="en-US" sz="2000" b="1" dirty="0">
                <a:solidFill>
                  <a:srgbClr val="0070C0"/>
                </a:solidFill>
              </a:rPr>
              <a:t>, </a:t>
            </a:r>
            <a:r>
              <a:rPr lang="en-US" sz="2000" b="1" dirty="0" smtClean="0">
                <a:solidFill>
                  <a:srgbClr val="0070C0"/>
                </a:solidFill>
              </a:rPr>
              <a:t>M. </a:t>
            </a:r>
            <a:r>
              <a:rPr lang="en-US" sz="2000" b="1" dirty="0">
                <a:solidFill>
                  <a:srgbClr val="0070C0"/>
                </a:solidFill>
              </a:rPr>
              <a:t>Fiore, </a:t>
            </a:r>
            <a:r>
              <a:rPr lang="en-US" sz="2000" b="1" dirty="0" smtClean="0">
                <a:solidFill>
                  <a:srgbClr val="0070C0"/>
                </a:solidFill>
              </a:rPr>
              <a:t>E. </a:t>
            </a:r>
            <a:r>
              <a:rPr lang="en-US" sz="2000" b="1" dirty="0" err="1">
                <a:solidFill>
                  <a:srgbClr val="0070C0"/>
                </a:solidFill>
              </a:rPr>
              <a:t>D’Onofrio</a:t>
            </a:r>
            <a:r>
              <a:rPr lang="en-US" sz="2000" b="1" dirty="0">
                <a:solidFill>
                  <a:srgbClr val="0070C0"/>
                </a:solidFill>
              </a:rPr>
              <a:t>, </a:t>
            </a:r>
            <a:r>
              <a:rPr lang="en-US" sz="2000" b="1" dirty="0" smtClean="0">
                <a:solidFill>
                  <a:srgbClr val="0070C0"/>
                </a:solidFill>
              </a:rPr>
              <a:t>P. </a:t>
            </a:r>
            <a:r>
              <a:rPr lang="en-US" sz="2000" b="1" dirty="0">
                <a:solidFill>
                  <a:srgbClr val="0070C0"/>
                </a:solidFill>
              </a:rPr>
              <a:t>Martin</a:t>
            </a:r>
          </a:p>
          <a:p>
            <a:pPr>
              <a:lnSpc>
                <a:spcPct val="80000"/>
              </a:lnSpc>
            </a:pPr>
            <a:r>
              <a:rPr lang="en-US" sz="2000" b="1" dirty="0">
                <a:solidFill>
                  <a:srgbClr val="0070C0"/>
                </a:solidFill>
              </a:rPr>
              <a:t>From INIDEP (Argentina): </a:t>
            </a:r>
            <a:r>
              <a:rPr lang="en-US" sz="2000" b="1" dirty="0" smtClean="0">
                <a:solidFill>
                  <a:srgbClr val="0070C0"/>
                </a:solidFill>
              </a:rPr>
              <a:t>R. Guerrero</a:t>
            </a:r>
            <a:r>
              <a:rPr lang="en-US" sz="2000" b="1" dirty="0">
                <a:solidFill>
                  <a:srgbClr val="0070C0"/>
                </a:solidFill>
              </a:rPr>
              <a:t>, </a:t>
            </a:r>
            <a:r>
              <a:rPr lang="en-US" sz="2000" b="1" dirty="0" smtClean="0">
                <a:solidFill>
                  <a:srgbClr val="0070C0"/>
                </a:solidFill>
              </a:rPr>
              <a:t>C. </a:t>
            </a:r>
            <a:r>
              <a:rPr lang="en-US" sz="2000" b="1" dirty="0" err="1">
                <a:solidFill>
                  <a:srgbClr val="0070C0"/>
                </a:solidFill>
              </a:rPr>
              <a:t>Lasta</a:t>
            </a:r>
            <a:r>
              <a:rPr lang="en-US" sz="2000" b="1" dirty="0">
                <a:solidFill>
                  <a:srgbClr val="0070C0"/>
                </a:solidFill>
              </a:rPr>
              <a:t>, </a:t>
            </a:r>
            <a:r>
              <a:rPr lang="en-US" sz="2000" b="1" dirty="0" smtClean="0">
                <a:solidFill>
                  <a:srgbClr val="0070C0"/>
                </a:solidFill>
              </a:rPr>
              <a:t>M. </a:t>
            </a:r>
            <a:r>
              <a:rPr lang="en-US" sz="2000" b="1" dirty="0" err="1" smtClean="0">
                <a:solidFill>
                  <a:srgbClr val="0070C0"/>
                </a:solidFill>
              </a:rPr>
              <a:t>Acha</a:t>
            </a:r>
            <a:r>
              <a:rPr lang="en-US" sz="2000" b="1" dirty="0">
                <a:solidFill>
                  <a:srgbClr val="0070C0"/>
                </a:solidFill>
              </a:rPr>
              <a:t>, </a:t>
            </a:r>
            <a:r>
              <a:rPr lang="en-US" sz="2000" b="1" dirty="0" smtClean="0">
                <a:solidFill>
                  <a:srgbClr val="0070C0"/>
                </a:solidFill>
              </a:rPr>
              <a:t>H. </a:t>
            </a:r>
            <a:r>
              <a:rPr lang="en-US" sz="2000" b="1" dirty="0" err="1">
                <a:solidFill>
                  <a:srgbClr val="0070C0"/>
                </a:solidFill>
              </a:rPr>
              <a:t>Mianzán</a:t>
            </a:r>
            <a:r>
              <a:rPr lang="en-US" sz="2000" b="1" dirty="0">
                <a:solidFill>
                  <a:srgbClr val="0070C0"/>
                </a:solidFill>
              </a:rPr>
              <a:t>, </a:t>
            </a:r>
            <a:r>
              <a:rPr lang="en-US" sz="2000" b="1" dirty="0" smtClean="0">
                <a:solidFill>
                  <a:srgbClr val="0070C0"/>
                </a:solidFill>
              </a:rPr>
              <a:t>A. </a:t>
            </a:r>
            <a:r>
              <a:rPr lang="en-US" sz="2000" b="1" dirty="0" err="1">
                <a:solidFill>
                  <a:srgbClr val="0070C0"/>
                </a:solidFill>
              </a:rPr>
              <a:t>Jaureguizar</a:t>
            </a:r>
            <a:endParaRPr lang="en-US" sz="2000" b="1" dirty="0">
              <a:solidFill>
                <a:srgbClr val="0070C0"/>
              </a:solidFill>
            </a:endParaRPr>
          </a:p>
          <a:p>
            <a:pPr>
              <a:lnSpc>
                <a:spcPct val="80000"/>
              </a:lnSpc>
            </a:pPr>
            <a:r>
              <a:rPr lang="en-US" sz="2000" b="1" dirty="0">
                <a:solidFill>
                  <a:srgbClr val="0070C0"/>
                </a:solidFill>
              </a:rPr>
              <a:t>From IFREMER (France): </a:t>
            </a:r>
            <a:r>
              <a:rPr lang="en-US" sz="2000" b="1" dirty="0" smtClean="0">
                <a:solidFill>
                  <a:srgbClr val="0070C0"/>
                </a:solidFill>
              </a:rPr>
              <a:t>F. </a:t>
            </a:r>
            <a:r>
              <a:rPr lang="en-US" sz="2000" b="1" dirty="0" err="1">
                <a:solidFill>
                  <a:srgbClr val="0070C0"/>
                </a:solidFill>
              </a:rPr>
              <a:t>Cayocca</a:t>
            </a:r>
            <a:r>
              <a:rPr lang="en-US" sz="2000" b="1" dirty="0">
                <a:solidFill>
                  <a:srgbClr val="0070C0"/>
                </a:solidFill>
              </a:rPr>
              <a:t>, </a:t>
            </a:r>
            <a:r>
              <a:rPr lang="en-US" sz="2000" b="1" dirty="0" smtClean="0">
                <a:solidFill>
                  <a:srgbClr val="0070C0"/>
                </a:solidFill>
              </a:rPr>
              <a:t>P.</a:t>
            </a:r>
            <a:r>
              <a:rPr lang="en-US" sz="2000" dirty="0" smtClean="0">
                <a:solidFill>
                  <a:srgbClr val="0070C0"/>
                </a:solidFill>
              </a:rPr>
              <a:t> </a:t>
            </a:r>
            <a:r>
              <a:rPr lang="en-US" sz="2000" b="1" dirty="0">
                <a:solidFill>
                  <a:srgbClr val="0070C0"/>
                </a:solidFill>
              </a:rPr>
              <a:t>Le </a:t>
            </a:r>
            <a:r>
              <a:rPr lang="en-US" sz="2000" b="1" dirty="0" err="1">
                <a:solidFill>
                  <a:srgbClr val="0070C0"/>
                </a:solidFill>
              </a:rPr>
              <a:t>Hir</a:t>
            </a:r>
            <a:r>
              <a:rPr lang="en-US" sz="2000" b="1" dirty="0">
                <a:solidFill>
                  <a:srgbClr val="0070C0"/>
                </a:solidFill>
              </a:rPr>
              <a:t>, </a:t>
            </a:r>
            <a:r>
              <a:rPr lang="en-US" sz="2000" b="1" dirty="0" smtClean="0">
                <a:solidFill>
                  <a:srgbClr val="0070C0"/>
                </a:solidFill>
              </a:rPr>
              <a:t>F. </a:t>
            </a:r>
            <a:r>
              <a:rPr lang="en-US" sz="2000" b="1" dirty="0" err="1">
                <a:solidFill>
                  <a:srgbClr val="0070C0"/>
                </a:solidFill>
              </a:rPr>
              <a:t>Gohin</a:t>
            </a:r>
            <a:r>
              <a:rPr lang="en-US" sz="2000" b="1" dirty="0">
                <a:solidFill>
                  <a:srgbClr val="0070C0"/>
                </a:solidFill>
              </a:rPr>
              <a:t>, </a:t>
            </a:r>
            <a:r>
              <a:rPr lang="en-US" sz="2000" b="1" dirty="0" smtClean="0">
                <a:solidFill>
                  <a:srgbClr val="0070C0"/>
                </a:solidFill>
              </a:rPr>
              <a:t>V. </a:t>
            </a:r>
            <a:r>
              <a:rPr lang="en-US" sz="2000" b="1" dirty="0" err="1">
                <a:solidFill>
                  <a:srgbClr val="0070C0"/>
                </a:solidFill>
              </a:rPr>
              <a:t>Garnier</a:t>
            </a:r>
            <a:endParaRPr lang="en-US" sz="2000" b="1" dirty="0">
              <a:solidFill>
                <a:srgbClr val="0070C0"/>
              </a:solidFill>
            </a:endParaRPr>
          </a:p>
          <a:p>
            <a:pPr>
              <a:lnSpc>
                <a:spcPct val="80000"/>
              </a:lnSpc>
            </a:pPr>
            <a:endParaRPr lang="en-US" sz="2400" b="1" dirty="0"/>
          </a:p>
          <a:p>
            <a:pPr>
              <a:lnSpc>
                <a:spcPct val="80000"/>
              </a:lnSpc>
            </a:pPr>
            <a:endParaRPr lang="en-US" sz="2400" dirty="0"/>
          </a:p>
        </p:txBody>
      </p:sp>
      <p:sp>
        <p:nvSpPr>
          <p:cNvPr id="4" name="Rectangle 3"/>
          <p:cNvSpPr txBox="1">
            <a:spLocks noChangeArrowheads="1"/>
          </p:cNvSpPr>
          <p:nvPr/>
        </p:nvSpPr>
        <p:spPr>
          <a:xfrm>
            <a:off x="357158" y="2795598"/>
            <a:ext cx="8458200" cy="3276608"/>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Char char="•"/>
              <a:tabLst/>
              <a:defRPr/>
            </a:pPr>
            <a:r>
              <a:rPr kumimoji="0" lang="en-US" sz="2800" b="1" i="0" u="none" strike="noStrike" kern="1200" cap="none" spc="0" normalizeH="0" baseline="0" noProof="0" dirty="0" smtClean="0">
                <a:ln>
                  <a:noFill/>
                </a:ln>
                <a:effectLst/>
                <a:uLnTx/>
                <a:uFillTx/>
                <a:latin typeface="+mn-lt"/>
                <a:ea typeface="+mn-ea"/>
                <a:cs typeface="+mn-cs"/>
              </a:rPr>
              <a:t>To understand and to improve our capability of modeling the hydrodynamic and sedimentary processes in the Río de la Plata</a:t>
            </a:r>
          </a:p>
          <a:p>
            <a:pPr marL="609600" marR="0" lvl="0" indent="-609600" algn="l" defTabSz="914400" rtl="0" eaLnBrk="1" fontAlgn="auto" latinLnBrk="0" hangingPunct="1">
              <a:lnSpc>
                <a:spcPct val="100000"/>
              </a:lnSpc>
              <a:spcBef>
                <a:spcPct val="20000"/>
              </a:spcBef>
              <a:spcAft>
                <a:spcPts val="0"/>
              </a:spcAft>
              <a:buClrTx/>
              <a:buSzTx/>
              <a:buFontTx/>
              <a:buChar char="•"/>
              <a:tabLst/>
              <a:defRPr/>
            </a:pPr>
            <a:r>
              <a:rPr kumimoji="0" lang="en-US" sz="2800" b="1" i="0" u="none" strike="noStrike" kern="1200" cap="none" spc="0" normalizeH="0" baseline="0" noProof="0" dirty="0" smtClean="0">
                <a:ln>
                  <a:noFill/>
                </a:ln>
                <a:effectLst/>
                <a:uLnTx/>
                <a:uFillTx/>
                <a:latin typeface="+mn-lt"/>
                <a:ea typeface="+mn-ea"/>
                <a:cs typeface="+mn-cs"/>
              </a:rPr>
              <a:t>To understand the system response to climate variability and change</a:t>
            </a:r>
          </a:p>
          <a:p>
            <a:pPr marL="609600" marR="0" lvl="0" indent="-609600" algn="l" defTabSz="914400" rtl="0" eaLnBrk="1" fontAlgn="auto" latinLnBrk="0" hangingPunct="1">
              <a:lnSpc>
                <a:spcPct val="100000"/>
              </a:lnSpc>
              <a:spcBef>
                <a:spcPct val="20000"/>
              </a:spcBef>
              <a:spcAft>
                <a:spcPts val="0"/>
              </a:spcAft>
              <a:buClrTx/>
              <a:buSzTx/>
              <a:buFontTx/>
              <a:buChar char="•"/>
              <a:tabLst/>
              <a:defRPr/>
            </a:pPr>
            <a:r>
              <a:rPr kumimoji="0" lang="en-US" sz="2800" b="1" i="0" u="none" strike="noStrike" kern="1200" cap="none" spc="0" normalizeH="0" baseline="0" noProof="0" dirty="0" smtClean="0">
                <a:ln>
                  <a:noFill/>
                </a:ln>
                <a:effectLst/>
                <a:uLnTx/>
                <a:uFillTx/>
                <a:latin typeface="+mn-lt"/>
                <a:ea typeface="+mn-ea"/>
                <a:cs typeface="+mn-cs"/>
              </a:rPr>
              <a:t>To understand the relationship between the biological and physical processes in the estuary</a:t>
            </a:r>
          </a:p>
        </p:txBody>
      </p:sp>
      <p:pic>
        <p:nvPicPr>
          <p:cNvPr id="7" name="Picture 2" descr="CIMA2"/>
          <p:cNvPicPr>
            <a:picLocks noChangeAspect="1" noChangeArrowheads="1"/>
          </p:cNvPicPr>
          <p:nvPr/>
        </p:nvPicPr>
        <p:blipFill>
          <a:blip r:embed="rId2" cstate="print"/>
          <a:srcRect/>
          <a:stretch>
            <a:fillRect/>
          </a:stretch>
        </p:blipFill>
        <p:spPr bwMode="auto">
          <a:xfrm>
            <a:off x="8001024" y="5961906"/>
            <a:ext cx="1142976" cy="8960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DSCN0045"/>
          <p:cNvPicPr>
            <a:picLocks noChangeAspect="1" noChangeArrowheads="1"/>
          </p:cNvPicPr>
          <p:nvPr/>
        </p:nvPicPr>
        <p:blipFill>
          <a:blip r:embed="rId3" cstate="print"/>
          <a:srcRect/>
          <a:stretch>
            <a:fillRect/>
          </a:stretch>
        </p:blipFill>
        <p:spPr bwMode="auto">
          <a:xfrm>
            <a:off x="7000892" y="428604"/>
            <a:ext cx="1813931" cy="2424114"/>
          </a:xfrm>
          <a:prstGeom prst="rect">
            <a:avLst/>
          </a:prstGeom>
          <a:noFill/>
        </p:spPr>
      </p:pic>
      <p:sp>
        <p:nvSpPr>
          <p:cNvPr id="4098" name="Rectangle 2"/>
          <p:cNvSpPr>
            <a:spLocks noGrp="1" noChangeArrowheads="1"/>
          </p:cNvSpPr>
          <p:nvPr>
            <p:ph type="ctrTitle"/>
          </p:nvPr>
        </p:nvSpPr>
        <p:spPr>
          <a:xfrm>
            <a:off x="304800" y="1"/>
            <a:ext cx="8153400" cy="714356"/>
          </a:xfrm>
        </p:spPr>
        <p:txBody>
          <a:bodyPr>
            <a:normAutofit/>
          </a:bodyPr>
          <a:lstStyle/>
          <a:p>
            <a:r>
              <a:rPr lang="en-US" sz="3200" b="1" dirty="0" smtClean="0"/>
              <a:t>Monitoring</a:t>
            </a:r>
            <a:r>
              <a:rPr lang="en-US" sz="3200" b="1" dirty="0"/>
              <a:t> </a:t>
            </a:r>
            <a:r>
              <a:rPr lang="en-US" sz="3200" b="1" dirty="0" smtClean="0"/>
              <a:t>the Rio de la Plata</a:t>
            </a:r>
            <a:endParaRPr lang="en-US" sz="3200" b="1" dirty="0"/>
          </a:p>
        </p:txBody>
      </p:sp>
      <p:pic>
        <p:nvPicPr>
          <p:cNvPr id="4100" name="Picture 4" descr="oyarvide"/>
          <p:cNvPicPr>
            <a:picLocks noChangeAspect="1" noChangeArrowheads="1"/>
          </p:cNvPicPr>
          <p:nvPr/>
        </p:nvPicPr>
        <p:blipFill>
          <a:blip r:embed="rId4" cstate="print">
            <a:lum bright="20000"/>
          </a:blip>
          <a:srcRect/>
          <a:stretch>
            <a:fillRect/>
          </a:stretch>
        </p:blipFill>
        <p:spPr bwMode="auto">
          <a:xfrm>
            <a:off x="3857620" y="785794"/>
            <a:ext cx="2646148" cy="1985962"/>
          </a:xfrm>
          <a:prstGeom prst="rect">
            <a:avLst/>
          </a:prstGeom>
          <a:noFill/>
          <a:ln w="9525">
            <a:noFill/>
            <a:miter lim="800000"/>
            <a:headEnd/>
            <a:tailEnd/>
          </a:ln>
        </p:spPr>
      </p:pic>
      <p:sp>
        <p:nvSpPr>
          <p:cNvPr id="4102" name="Text Box 6"/>
          <p:cNvSpPr txBox="1">
            <a:spLocks noChangeArrowheads="1"/>
          </p:cNvSpPr>
          <p:nvPr/>
        </p:nvSpPr>
        <p:spPr bwMode="auto">
          <a:xfrm>
            <a:off x="3786182" y="857232"/>
            <a:ext cx="1822450" cy="366713"/>
          </a:xfrm>
          <a:prstGeom prst="rect">
            <a:avLst/>
          </a:prstGeom>
          <a:noFill/>
          <a:ln w="9525">
            <a:noFill/>
            <a:miter lim="800000"/>
            <a:headEnd/>
            <a:tailEnd/>
          </a:ln>
          <a:effectLst/>
        </p:spPr>
        <p:txBody>
          <a:bodyPr wrap="none">
            <a:spAutoFit/>
          </a:bodyPr>
          <a:lstStyle/>
          <a:p>
            <a:r>
              <a:rPr lang="fr-FR" b="1" dirty="0"/>
              <a:t>Torre </a:t>
            </a:r>
            <a:r>
              <a:rPr lang="fr-FR" b="1" dirty="0" err="1"/>
              <a:t>Oyarbide</a:t>
            </a:r>
            <a:endParaRPr lang="fr-FR" b="1" dirty="0"/>
          </a:p>
        </p:txBody>
      </p:sp>
      <p:sp>
        <p:nvSpPr>
          <p:cNvPr id="4103" name="Text Box 7"/>
          <p:cNvSpPr txBox="1">
            <a:spLocks noChangeArrowheads="1"/>
          </p:cNvSpPr>
          <p:nvPr/>
        </p:nvSpPr>
        <p:spPr bwMode="auto">
          <a:xfrm>
            <a:off x="7072330" y="500042"/>
            <a:ext cx="1670050" cy="366713"/>
          </a:xfrm>
          <a:prstGeom prst="rect">
            <a:avLst/>
          </a:prstGeom>
          <a:noFill/>
          <a:ln w="9525">
            <a:noFill/>
            <a:miter lim="800000"/>
            <a:headEnd/>
            <a:tailEnd/>
          </a:ln>
          <a:effectLst/>
        </p:spPr>
        <p:txBody>
          <a:bodyPr wrap="none">
            <a:spAutoFit/>
          </a:bodyPr>
          <a:lstStyle/>
          <a:p>
            <a:r>
              <a:rPr lang="fr-FR" b="1" dirty="0"/>
              <a:t>Pilote </a:t>
            </a:r>
            <a:r>
              <a:rPr lang="fr-FR" b="1" dirty="0" err="1"/>
              <a:t>Norden</a:t>
            </a:r>
            <a:endParaRPr lang="fr-FR" b="1" dirty="0"/>
          </a:p>
        </p:txBody>
      </p:sp>
      <p:grpSp>
        <p:nvGrpSpPr>
          <p:cNvPr id="2" name="Group 19"/>
          <p:cNvGrpSpPr>
            <a:grpSpLocks/>
          </p:cNvGrpSpPr>
          <p:nvPr/>
        </p:nvGrpSpPr>
        <p:grpSpPr bwMode="auto">
          <a:xfrm>
            <a:off x="5857884" y="3214686"/>
            <a:ext cx="2933700" cy="2122488"/>
            <a:chOff x="3720" y="3327"/>
            <a:chExt cx="1292" cy="938"/>
          </a:xfrm>
        </p:grpSpPr>
        <p:pic>
          <p:nvPicPr>
            <p:cNvPr id="4116" name="Picture 20" descr="RiodelaPlata2"/>
            <p:cNvPicPr>
              <a:picLocks noChangeAspect="1" noChangeArrowheads="1"/>
            </p:cNvPicPr>
            <p:nvPr/>
          </p:nvPicPr>
          <p:blipFill>
            <a:blip r:embed="rId5">
              <a:lum bright="36000" contrast="6000"/>
            </a:blip>
            <a:srcRect/>
            <a:stretch>
              <a:fillRect/>
            </a:stretch>
          </p:blipFill>
          <p:spPr bwMode="auto">
            <a:xfrm>
              <a:off x="3720" y="3327"/>
              <a:ext cx="1292" cy="938"/>
            </a:xfrm>
            <a:prstGeom prst="rect">
              <a:avLst/>
            </a:prstGeom>
            <a:noFill/>
          </p:spPr>
        </p:pic>
        <p:sp>
          <p:nvSpPr>
            <p:cNvPr id="4117" name="Oval 21"/>
            <p:cNvSpPr>
              <a:spLocks noChangeArrowheads="1"/>
            </p:cNvSpPr>
            <p:nvPr/>
          </p:nvSpPr>
          <p:spPr bwMode="auto">
            <a:xfrm>
              <a:off x="4141" y="3639"/>
              <a:ext cx="45" cy="45"/>
            </a:xfrm>
            <a:prstGeom prst="ellipse">
              <a:avLst/>
            </a:prstGeom>
            <a:solidFill>
              <a:srgbClr val="FF6699"/>
            </a:solidFill>
            <a:ln w="9525">
              <a:solidFill>
                <a:schemeClr val="tx1"/>
              </a:solidFill>
              <a:round/>
              <a:headEnd/>
              <a:tailEnd/>
            </a:ln>
            <a:effectLst/>
          </p:spPr>
          <p:txBody>
            <a:bodyPr wrap="none" anchor="ctr"/>
            <a:lstStyle/>
            <a:p>
              <a:endParaRPr lang="en-US"/>
            </a:p>
          </p:txBody>
        </p:sp>
        <p:sp>
          <p:nvSpPr>
            <p:cNvPr id="4118" name="Oval 22"/>
            <p:cNvSpPr>
              <a:spLocks noChangeArrowheads="1"/>
            </p:cNvSpPr>
            <p:nvPr/>
          </p:nvSpPr>
          <p:spPr bwMode="auto">
            <a:xfrm>
              <a:off x="4403" y="3769"/>
              <a:ext cx="45" cy="45"/>
            </a:xfrm>
            <a:prstGeom prst="ellipse">
              <a:avLst/>
            </a:prstGeom>
            <a:solidFill>
              <a:srgbClr val="FF6699"/>
            </a:solidFill>
            <a:ln w="9525">
              <a:solidFill>
                <a:schemeClr val="tx1"/>
              </a:solidFill>
              <a:round/>
              <a:headEnd/>
              <a:tailEnd/>
            </a:ln>
            <a:effectLst/>
          </p:spPr>
          <p:txBody>
            <a:bodyPr wrap="none" anchor="ctr"/>
            <a:lstStyle/>
            <a:p>
              <a:endParaRPr lang="en-US"/>
            </a:p>
          </p:txBody>
        </p:sp>
      </p:grpSp>
      <p:pic>
        <p:nvPicPr>
          <p:cNvPr id="17" name="Picture 13" descr="freplata_3 025"/>
          <p:cNvPicPr>
            <a:picLocks noChangeAspect="1" noChangeArrowheads="1"/>
          </p:cNvPicPr>
          <p:nvPr/>
        </p:nvPicPr>
        <p:blipFill>
          <a:blip r:embed="rId6" cstate="print"/>
          <a:srcRect/>
          <a:stretch>
            <a:fillRect/>
          </a:stretch>
        </p:blipFill>
        <p:spPr bwMode="auto">
          <a:xfrm>
            <a:off x="591444" y="642918"/>
            <a:ext cx="2354927" cy="3143272"/>
          </a:xfrm>
          <a:prstGeom prst="rect">
            <a:avLst/>
          </a:prstGeom>
          <a:noFill/>
        </p:spPr>
      </p:pic>
      <p:sp>
        <p:nvSpPr>
          <p:cNvPr id="18" name="Rectangle 33"/>
          <p:cNvSpPr>
            <a:spLocks noChangeArrowheads="1"/>
          </p:cNvSpPr>
          <p:nvPr/>
        </p:nvSpPr>
        <p:spPr bwMode="auto">
          <a:xfrm flipV="1">
            <a:off x="7929586" y="4214818"/>
            <a:ext cx="71438" cy="142876"/>
          </a:xfrm>
          <a:prstGeom prst="rect">
            <a:avLst/>
          </a:prstGeom>
          <a:solidFill>
            <a:srgbClr val="00FF00"/>
          </a:solidFill>
          <a:ln w="9525">
            <a:solidFill>
              <a:schemeClr val="tx1"/>
            </a:solidFill>
            <a:miter lim="800000"/>
            <a:headEnd/>
            <a:tailEnd/>
          </a:ln>
          <a:effectLst/>
        </p:spPr>
        <p:txBody>
          <a:bodyPr wrap="none" anchor="ctr"/>
          <a:lstStyle/>
          <a:p>
            <a:endParaRPr lang="en-US"/>
          </a:p>
        </p:txBody>
      </p:sp>
      <p:pic>
        <p:nvPicPr>
          <p:cNvPr id="19" name="Picture 4"/>
          <p:cNvPicPr>
            <a:picLocks noChangeAspect="1" noChangeArrowheads="1"/>
          </p:cNvPicPr>
          <p:nvPr/>
        </p:nvPicPr>
        <p:blipFill>
          <a:blip r:embed="rId7"/>
          <a:srcRect/>
          <a:stretch>
            <a:fillRect/>
          </a:stretch>
        </p:blipFill>
        <p:spPr bwMode="auto">
          <a:xfrm>
            <a:off x="785786" y="3900005"/>
            <a:ext cx="4827593" cy="3029457"/>
          </a:xfrm>
          <a:prstGeom prst="rect">
            <a:avLst/>
          </a:prstGeom>
          <a:noFill/>
        </p:spPr>
      </p:pic>
      <p:sp>
        <p:nvSpPr>
          <p:cNvPr id="20" name="Rectangle 2"/>
          <p:cNvSpPr txBox="1">
            <a:spLocks noChangeArrowheads="1"/>
          </p:cNvSpPr>
          <p:nvPr/>
        </p:nvSpPr>
        <p:spPr>
          <a:xfrm>
            <a:off x="4386258" y="5357826"/>
            <a:ext cx="4757742" cy="511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400" b="0" i="0" u="none" strike="noStrike" kern="1200" cap="none" spc="0" normalizeH="0" baseline="0" noProof="0" dirty="0" smtClean="0">
                <a:ln>
                  <a:noFill/>
                </a:ln>
                <a:solidFill>
                  <a:schemeClr val="tx1"/>
                </a:solidFill>
                <a:effectLst/>
                <a:uLnTx/>
                <a:uFillTx/>
                <a:latin typeface="+mj-lt"/>
                <a:ea typeface="+mj-ea"/>
                <a:cs typeface="+mj-cs"/>
              </a:rPr>
              <a:t>Oceanographic campaigns</a:t>
            </a:r>
          </a:p>
        </p:txBody>
      </p:sp>
      <p:pic>
        <p:nvPicPr>
          <p:cNvPr id="15" name="Picture 2" descr="CIMA2"/>
          <p:cNvPicPr>
            <a:picLocks noChangeAspect="1" noChangeArrowheads="1"/>
          </p:cNvPicPr>
          <p:nvPr/>
        </p:nvPicPr>
        <p:blipFill>
          <a:blip r:embed="rId8"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AU" sz="2800" dirty="0"/>
              <a:t>Models and observations are used to understand the impact of </a:t>
            </a:r>
            <a:r>
              <a:rPr lang="en-AU" sz="2800" dirty="0" smtClean="0"/>
              <a:t> </a:t>
            </a:r>
            <a:r>
              <a:rPr lang="en-AU" sz="2800" dirty="0"/>
              <a:t>diverse </a:t>
            </a:r>
            <a:r>
              <a:rPr lang="en-AU" sz="2800" dirty="0" err="1"/>
              <a:t>forcings</a:t>
            </a:r>
            <a:r>
              <a:rPr lang="en-AU" sz="2800" dirty="0"/>
              <a:t> on the estuary variability </a:t>
            </a:r>
            <a:r>
              <a:rPr lang="en-AU" sz="2800" dirty="0" smtClean="0"/>
              <a:t>at different time </a:t>
            </a:r>
            <a:r>
              <a:rPr lang="en-AU" sz="2800" dirty="0"/>
              <a:t>scales</a:t>
            </a:r>
          </a:p>
        </p:txBody>
      </p:sp>
      <p:pic>
        <p:nvPicPr>
          <p:cNvPr id="30724" name="Picture 4"/>
          <p:cNvPicPr>
            <a:picLocks noChangeAspect="1" noChangeArrowheads="1"/>
          </p:cNvPicPr>
          <p:nvPr/>
        </p:nvPicPr>
        <p:blipFill>
          <a:blip r:embed="rId3"/>
          <a:srcRect/>
          <a:stretch>
            <a:fillRect/>
          </a:stretch>
        </p:blipFill>
        <p:spPr bwMode="auto">
          <a:xfrm>
            <a:off x="1219200" y="1670050"/>
            <a:ext cx="6477000" cy="4906963"/>
          </a:xfrm>
          <a:prstGeom prst="rect">
            <a:avLst/>
          </a:prstGeom>
          <a:noFill/>
        </p:spPr>
      </p:pic>
      <p:sp>
        <p:nvSpPr>
          <p:cNvPr id="30725" name="Text Box 5"/>
          <p:cNvSpPr txBox="1">
            <a:spLocks noChangeArrowheads="1"/>
          </p:cNvSpPr>
          <p:nvPr/>
        </p:nvSpPr>
        <p:spPr bwMode="auto">
          <a:xfrm>
            <a:off x="1447800" y="6553200"/>
            <a:ext cx="7543800" cy="304800"/>
          </a:xfrm>
          <a:prstGeom prst="rect">
            <a:avLst/>
          </a:prstGeom>
          <a:noFill/>
          <a:ln w="9525">
            <a:noFill/>
            <a:miter lim="800000"/>
            <a:headEnd/>
            <a:tailEnd/>
          </a:ln>
          <a:effectLst/>
        </p:spPr>
        <p:txBody>
          <a:bodyPr>
            <a:spAutoFit/>
          </a:bodyPr>
          <a:lstStyle/>
          <a:p>
            <a:pPr>
              <a:spcBef>
                <a:spcPct val="50000"/>
              </a:spcBef>
            </a:pPr>
            <a:r>
              <a:rPr lang="es-ES" sz="1400" b="1"/>
              <a:t>From Meccia, Simionato &amp; Guerrero, submitted to Est Coast Shelf Sci</a:t>
            </a:r>
          </a:p>
        </p:txBody>
      </p:sp>
      <p:pic>
        <p:nvPicPr>
          <p:cNvPr id="5" name="Picture 2" descr="CIMA2"/>
          <p:cNvPicPr>
            <a:picLocks noChangeAspect="1" noChangeArrowheads="1"/>
          </p:cNvPicPr>
          <p:nvPr/>
        </p:nvPicPr>
        <p:blipFill>
          <a:blip r:embed="rId4" cstate="print"/>
          <a:srcRect/>
          <a:stretch>
            <a:fillRect/>
          </a:stretch>
        </p:blipFill>
        <p:spPr bwMode="auto">
          <a:xfrm>
            <a:off x="7777232" y="5786454"/>
            <a:ext cx="1366768" cy="10715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6457</Words>
  <Application>Microsoft Office PowerPoint</Application>
  <PresentationFormat>Presentación en pantalla (4:3)</PresentationFormat>
  <Paragraphs>455</Paragraphs>
  <Slides>52</Slides>
  <Notes>28</Notes>
  <HiddenSlides>0</HiddenSlides>
  <MMClips>0</MMClips>
  <ScaleCrop>false</ScaleCrop>
  <HeadingPairs>
    <vt:vector size="6" baseType="variant">
      <vt:variant>
        <vt:lpstr>Tema</vt:lpstr>
      </vt:variant>
      <vt:variant>
        <vt:i4>3</vt:i4>
      </vt:variant>
      <vt:variant>
        <vt:lpstr>Servidores OLE incrustados</vt:lpstr>
      </vt:variant>
      <vt:variant>
        <vt:i4>0</vt:i4>
      </vt:variant>
      <vt:variant>
        <vt:lpstr>Títulos de diapositiva</vt:lpstr>
      </vt:variant>
      <vt:variant>
        <vt:i4>52</vt:i4>
      </vt:variant>
    </vt:vector>
  </HeadingPairs>
  <TitlesOfParts>
    <vt:vector size="55" baseType="lpstr">
      <vt:lpstr>Tema de Office</vt:lpstr>
      <vt:lpstr>1_Tema de Office</vt:lpstr>
      <vt:lpstr>Blank Presentation</vt:lpstr>
      <vt:lpstr>Diapositiva 1</vt:lpstr>
      <vt:lpstr>Diapositiva 2</vt:lpstr>
      <vt:lpstr>Diapositiva 3</vt:lpstr>
      <vt:lpstr>Diapositiva 4</vt:lpstr>
      <vt:lpstr>Diapositiva 5</vt:lpstr>
      <vt:lpstr>Diapositiva 6</vt:lpstr>
      <vt:lpstr>Río de la Plata related processes</vt:lpstr>
      <vt:lpstr>Monitoring the Rio de la Plata</vt:lpstr>
      <vt:lpstr>Models and observations are used to understand the impact of  diverse forcings on the estuary variability at different time scales</vt:lpstr>
      <vt:lpstr>Diapositiva 10</vt:lpstr>
      <vt:lpstr>Models are being used to understand the reasons that make this estuary retentive for fishes (and contaminants!) in cooperation with INIDEP</vt:lpstr>
      <vt:lpstr>Climate variability is being related to changes in other estuarine processes, as for instance, tidal propagation, in cooperation with SHN</vt:lpstr>
      <vt:lpstr>Deep moist convection in Argentina </vt:lpstr>
      <vt:lpstr>Diapositiva 14</vt:lpstr>
      <vt:lpstr>Diapositiva 15</vt:lpstr>
      <vt:lpstr>  PI: Paola Salio, Collaborators: M. Nicolini, A. Hannart UMI –IFAECI, M. Hobouchian , Y. Garcia Skabar, L. Ferreira, L. Vidal, C. Matsudo, SMN. L. Toledo Machado (CPTEC – INPE), C. Angelis, D. Vila (DSA – INPE) , C. Morales (University of San Pablo), E. Zipser (U Utah), D. Cecil (U Alabama), I Zawadzki (Mc Gill University), F. Tapiador (University of Castilla La Mancha) </vt:lpstr>
      <vt:lpstr>Determination of strong convection and severe weather events considering remote sensing from microwave channels</vt:lpstr>
      <vt:lpstr>Diapositiva 18</vt:lpstr>
      <vt:lpstr>Diapositiva 19</vt:lpstr>
      <vt:lpstr>Results</vt:lpstr>
      <vt:lpstr>Diapositiva 21</vt:lpstr>
      <vt:lpstr>Diapositiva 22</vt:lpstr>
      <vt:lpstr>Diapositiva 23</vt:lpstr>
      <vt:lpstr>Diapositiva 24</vt:lpstr>
      <vt:lpstr>Diapositiva 25</vt:lpstr>
      <vt:lpstr>Diapositiva 26</vt:lpstr>
      <vt:lpstr>Diapositiva 27</vt:lpstr>
      <vt:lpstr>Diapositiva 28</vt:lpstr>
      <vt:lpstr>Interdecadal Variability  (20-35 years)</vt:lpstr>
      <vt:lpstr>Diapositiva 30</vt:lpstr>
      <vt:lpstr>Pi: C. Saulo, Collaborators: M. Seluchi (INPE/CPTEC), P. Spennemann, L. Ferreira (SMN), J. Ruiz, P. González</vt:lpstr>
      <vt:lpstr>Diapositiva 32</vt:lpstr>
      <vt:lpstr>Soil Moisture Model implementation PI: M. Doyle</vt:lpstr>
      <vt:lpstr>Diapositiva 34</vt:lpstr>
      <vt:lpstr>Diapositiva 35</vt:lpstr>
      <vt:lpstr>Validation of the representation of the principal patterns of summer moisture transport in South America from the WCRP/CMIP3 dataset</vt:lpstr>
      <vt:lpstr>Simulations of the hydrologic cycle of La Plata Basin from WCRP-CMIP3 model outputs</vt:lpstr>
      <vt:lpstr>Diapositiva 38</vt:lpstr>
      <vt:lpstr>Physical processes related with summer precipitation increase over La Plata Basin in climate change scenarios of GHG concentration increase</vt:lpstr>
      <vt:lpstr>Diapositiva 40</vt:lpstr>
      <vt:lpstr>Regional Climate Modeling over South America</vt:lpstr>
      <vt:lpstr>Diapositiva 42</vt:lpstr>
      <vt:lpstr>Diapositiva 43</vt:lpstr>
      <vt:lpstr>Studies aimed at the optimization of predictive skill at synoptic and regional scales</vt:lpstr>
      <vt:lpstr>Related results: ensemble generation and calibration applied to probabilistic quantitative precipitation forecasts (PQPF)  </vt:lpstr>
      <vt:lpstr>Parameter estimation using Data Assimilation techniques: </vt:lpstr>
      <vt:lpstr>Diapositiva 47</vt:lpstr>
      <vt:lpstr>Diapositiva 48</vt:lpstr>
      <vt:lpstr>Diapositiva 49</vt:lpstr>
      <vt:lpstr>Pedro Flombaum1 &amp; Adam Martiny2  1CIMA-CONICET/UBA, 2University of California Irvine</vt:lpstr>
      <vt:lpstr>Diapositiva 51</vt:lpstr>
      <vt:lpstr>www.cima.fcen.uba.ar Contacts at CIMA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Carolina Vera</dc:creator>
  <cp:lastModifiedBy>Carolina Vera</cp:lastModifiedBy>
  <cp:revision>83</cp:revision>
  <dcterms:created xsi:type="dcterms:W3CDTF">2010-11-02T14:48:48Z</dcterms:created>
  <dcterms:modified xsi:type="dcterms:W3CDTF">2010-11-04T12:03:50Z</dcterms:modified>
</cp:coreProperties>
</file>